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42" r:id="rId1"/>
  </p:sldMasterIdLst>
  <p:notesMasterIdLst>
    <p:notesMasterId r:id="rId26"/>
  </p:notesMasterIdLst>
  <p:handoutMasterIdLst>
    <p:handoutMasterId r:id="rId27"/>
  </p:handoutMasterIdLst>
  <p:sldIdLst>
    <p:sldId id="347" r:id="rId2"/>
    <p:sldId id="341" r:id="rId3"/>
    <p:sldId id="342" r:id="rId4"/>
    <p:sldId id="348" r:id="rId5"/>
    <p:sldId id="343" r:id="rId6"/>
    <p:sldId id="349" r:id="rId7"/>
    <p:sldId id="350" r:id="rId8"/>
    <p:sldId id="351" r:id="rId9"/>
    <p:sldId id="369" r:id="rId10"/>
    <p:sldId id="367" r:id="rId11"/>
    <p:sldId id="371" r:id="rId12"/>
    <p:sldId id="352" r:id="rId13"/>
    <p:sldId id="356" r:id="rId14"/>
    <p:sldId id="362" r:id="rId15"/>
    <p:sldId id="361" r:id="rId16"/>
    <p:sldId id="357" r:id="rId17"/>
    <p:sldId id="358" r:id="rId18"/>
    <p:sldId id="359" r:id="rId19"/>
    <p:sldId id="360" r:id="rId20"/>
    <p:sldId id="353" r:id="rId21"/>
    <p:sldId id="363" r:id="rId22"/>
    <p:sldId id="365" r:id="rId23"/>
    <p:sldId id="370" r:id="rId24"/>
    <p:sldId id="366" r:id="rId25"/>
  </p:sldIdLst>
  <p:sldSz cx="9906000" cy="6858000" type="A4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98475" indent="-41275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96950" indent="-8255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495425" indent="-123825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993900" indent="-1651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870B"/>
    <a:srgbClr val="0B6B1D"/>
    <a:srgbClr val="075907"/>
    <a:srgbClr val="689751"/>
    <a:srgbClr val="88C324"/>
    <a:srgbClr val="EC7614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Közepesen sötét stílus 2 – 4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929F9F4-4A8F-4326-A1B4-22849713DDAB}" styleName="Sötét stílus 1 – 4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Közepesen sötét stílus 4 – 4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Közepesen sötét stílus 4 – 2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Világos stílus 3 – 2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Közepesen sötét stílus 1 – 2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Világos stílus 1 – 2. jelölőszín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éma alapján készült stílus 1 – 2. jelölőszín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15" autoAdjust="0"/>
    <p:restoredTop sz="94671" autoAdjust="0"/>
  </p:normalViewPr>
  <p:slideViewPr>
    <p:cSldViewPr>
      <p:cViewPr>
        <p:scale>
          <a:sx n="80" d="100"/>
          <a:sy n="80" d="100"/>
        </p:scale>
        <p:origin x="-996" y="3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-4176" y="-102"/>
      </p:cViewPr>
      <p:guideLst>
        <p:guide orient="horz" pos="3129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Élőfej hely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024" cy="49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9331" name="Dátum helye 2"/>
          <p:cNvSpPr>
            <a:spLocks noGrp="1"/>
          </p:cNvSpPr>
          <p:nvPr>
            <p:ph type="dt" sz="quarter" idx="1"/>
          </p:nvPr>
        </p:nvSpPr>
        <p:spPr bwMode="auto">
          <a:xfrm>
            <a:off x="3847890" y="0"/>
            <a:ext cx="2945024" cy="49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DA63A11-FF54-4089-8CD2-5C2AF832D348}" type="datetimeFigureOut">
              <a:rPr lang="hu-HU"/>
              <a:pPr>
                <a:defRPr/>
              </a:pPr>
              <a:t>2014.10.14.</a:t>
            </a:fld>
            <a:endParaRPr lang="hu-HU"/>
          </a:p>
        </p:txBody>
      </p:sp>
      <p:sp>
        <p:nvSpPr>
          <p:cNvPr id="99332" name="Élőláb helye 3"/>
          <p:cNvSpPr>
            <a:spLocks noGrp="1"/>
          </p:cNvSpPr>
          <p:nvPr>
            <p:ph type="ftr" sz="quarter" idx="2"/>
          </p:nvPr>
        </p:nvSpPr>
        <p:spPr bwMode="auto">
          <a:xfrm>
            <a:off x="0" y="9432687"/>
            <a:ext cx="2945024" cy="4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9333" name="Dia számának helye 4"/>
          <p:cNvSpPr>
            <a:spLocks noGrp="1"/>
          </p:cNvSpPr>
          <p:nvPr>
            <p:ph type="sldNum" sz="quarter" idx="3"/>
          </p:nvPr>
        </p:nvSpPr>
        <p:spPr bwMode="auto">
          <a:xfrm>
            <a:off x="3847890" y="9432687"/>
            <a:ext cx="2945024" cy="4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C0D3B8F-15A2-4FCD-9CED-1D6DB78079A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0318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024" cy="49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3187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47890" y="0"/>
            <a:ext cx="2945024" cy="49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36031BC-71F7-4134-8C0B-DB1BDFBDE3F6}" type="datetimeFigureOut">
              <a:rPr lang="hu-HU"/>
              <a:pPr>
                <a:defRPr/>
              </a:pPr>
              <a:t>2014.10.14.</a:t>
            </a:fld>
            <a:endParaRPr lang="hu-HU"/>
          </a:p>
        </p:txBody>
      </p:sp>
      <p:sp>
        <p:nvSpPr>
          <p:cNvPr id="110596" name="Folienbildplatzhalt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708025" y="744538"/>
            <a:ext cx="5378450" cy="37242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9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80720" y="4718726"/>
            <a:ext cx="5433061" cy="4467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hu-HU" noProof="0" smtClean="0"/>
          </a:p>
        </p:txBody>
      </p:sp>
      <p:sp>
        <p:nvSpPr>
          <p:cNvPr id="93190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9432687"/>
            <a:ext cx="2945024" cy="4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3191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47890" y="9432687"/>
            <a:ext cx="2945024" cy="4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EB745C7-DE9F-4306-A925-4C5DEC5E6EF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236984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óly fedl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9" descr="Bonafarm titel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439863"/>
            <a:ext cx="9291637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zöveg helye 17"/>
          <p:cNvSpPr>
            <a:spLocks noGrp="1"/>
          </p:cNvSpPr>
          <p:nvPr>
            <p:ph type="body" sz="quarter" idx="10"/>
          </p:nvPr>
        </p:nvSpPr>
        <p:spPr>
          <a:xfrm>
            <a:off x="344488" y="4077072"/>
            <a:ext cx="9286940" cy="576064"/>
          </a:xfrm>
          <a:prstGeom prst="rect">
            <a:avLst/>
          </a:prstGeom>
        </p:spPr>
        <p:txBody>
          <a:bodyPr/>
          <a:lstStyle>
            <a:lvl1pPr>
              <a:buNone/>
              <a:defRPr sz="3200" b="1" i="0" cap="none" baseline="0"/>
            </a:lvl1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9" name="Szöveg helye 17"/>
          <p:cNvSpPr>
            <a:spLocks noGrp="1"/>
          </p:cNvSpPr>
          <p:nvPr>
            <p:ph type="body" sz="quarter" idx="11"/>
          </p:nvPr>
        </p:nvSpPr>
        <p:spPr>
          <a:xfrm>
            <a:off x="344488" y="5013176"/>
            <a:ext cx="9286940" cy="720080"/>
          </a:xfrm>
          <a:prstGeom prst="rect">
            <a:avLst/>
          </a:prstGeom>
        </p:spPr>
        <p:txBody>
          <a:bodyPr/>
          <a:lstStyle>
            <a:lvl1pPr marL="72000" indent="-72000">
              <a:lnSpc>
                <a:spcPct val="114000"/>
              </a:lnSpc>
              <a:buNone/>
              <a:defRPr sz="1800"/>
            </a:lvl1pPr>
          </a:lstStyle>
          <a:p>
            <a:pPr lvl="0"/>
            <a:r>
              <a:rPr lang="hu-HU" smtClean="0"/>
              <a:t>Mintaszöveg szerkesztése</a:t>
            </a:r>
          </a:p>
        </p:txBody>
      </p:sp>
      <p:pic>
        <p:nvPicPr>
          <p:cNvPr id="6" name="Kép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00" y="188640"/>
            <a:ext cx="3034654" cy="9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991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lmand fedl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9" descr="Bonafarm titel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439863"/>
            <a:ext cx="9291637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zöveg helye 17"/>
          <p:cNvSpPr>
            <a:spLocks noGrp="1"/>
          </p:cNvSpPr>
          <p:nvPr>
            <p:ph type="body" sz="quarter" idx="10"/>
          </p:nvPr>
        </p:nvSpPr>
        <p:spPr>
          <a:xfrm>
            <a:off x="344488" y="4077072"/>
            <a:ext cx="9286940" cy="576064"/>
          </a:xfrm>
          <a:prstGeom prst="rect">
            <a:avLst/>
          </a:prstGeom>
        </p:spPr>
        <p:txBody>
          <a:bodyPr/>
          <a:lstStyle>
            <a:lvl1pPr>
              <a:buNone/>
              <a:defRPr sz="3200" b="1" i="0" cap="none" baseline="0"/>
            </a:lvl1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9" name="Szöveg helye 17"/>
          <p:cNvSpPr>
            <a:spLocks noGrp="1"/>
          </p:cNvSpPr>
          <p:nvPr>
            <p:ph type="body" sz="quarter" idx="11"/>
          </p:nvPr>
        </p:nvSpPr>
        <p:spPr>
          <a:xfrm>
            <a:off x="344488" y="5013176"/>
            <a:ext cx="9286940" cy="720080"/>
          </a:xfrm>
          <a:prstGeom prst="rect">
            <a:avLst/>
          </a:prstGeom>
        </p:spPr>
        <p:txBody>
          <a:bodyPr/>
          <a:lstStyle>
            <a:lvl1pPr marL="72000" indent="-72000">
              <a:lnSpc>
                <a:spcPct val="114000"/>
              </a:lnSpc>
              <a:buNone/>
              <a:defRPr sz="1800"/>
            </a:lvl1pPr>
          </a:lstStyle>
          <a:p>
            <a:pPr lvl="0"/>
            <a:r>
              <a:rPr lang="hu-HU" smtClean="0"/>
              <a:t>Mintaszöveg szerkesztése</a:t>
            </a:r>
          </a:p>
        </p:txBody>
      </p:sp>
      <p:pic>
        <p:nvPicPr>
          <p:cNvPr id="6" name="Kép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00" y="188640"/>
            <a:ext cx="3034654" cy="9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164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ábolna fedl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9" descr="Bonafarm titel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439863"/>
            <a:ext cx="9291637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zöveg helye 17"/>
          <p:cNvSpPr>
            <a:spLocks noGrp="1"/>
          </p:cNvSpPr>
          <p:nvPr>
            <p:ph type="body" sz="quarter" idx="10"/>
          </p:nvPr>
        </p:nvSpPr>
        <p:spPr>
          <a:xfrm>
            <a:off x="344488" y="4077072"/>
            <a:ext cx="9286940" cy="576064"/>
          </a:xfrm>
          <a:prstGeom prst="rect">
            <a:avLst/>
          </a:prstGeom>
        </p:spPr>
        <p:txBody>
          <a:bodyPr/>
          <a:lstStyle>
            <a:lvl1pPr>
              <a:buNone/>
              <a:defRPr sz="3200" b="1" i="0" cap="none" baseline="0"/>
            </a:lvl1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9" name="Szöveg helye 17"/>
          <p:cNvSpPr>
            <a:spLocks noGrp="1"/>
          </p:cNvSpPr>
          <p:nvPr>
            <p:ph type="body" sz="quarter" idx="11"/>
          </p:nvPr>
        </p:nvSpPr>
        <p:spPr>
          <a:xfrm>
            <a:off x="344488" y="5013176"/>
            <a:ext cx="9286940" cy="720080"/>
          </a:xfrm>
          <a:prstGeom prst="rect">
            <a:avLst/>
          </a:prstGeom>
        </p:spPr>
        <p:txBody>
          <a:bodyPr/>
          <a:lstStyle>
            <a:lvl1pPr marL="72000" indent="-72000">
              <a:lnSpc>
                <a:spcPct val="114000"/>
              </a:lnSpc>
              <a:buNone/>
              <a:defRPr sz="1800"/>
            </a:lvl1pPr>
          </a:lstStyle>
          <a:p>
            <a:pPr lvl="0"/>
            <a:r>
              <a:rPr lang="hu-HU" smtClean="0"/>
              <a:t>Mintaszöveg szerkesztése</a:t>
            </a:r>
          </a:p>
        </p:txBody>
      </p:sp>
      <p:pic>
        <p:nvPicPr>
          <p:cNvPr id="6" name="Kép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00" y="188640"/>
            <a:ext cx="3034654" cy="9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582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óly+Dalmand fedl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9" descr="Bonafarm titel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439863"/>
            <a:ext cx="9291637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zöveg helye 17"/>
          <p:cNvSpPr>
            <a:spLocks noGrp="1"/>
          </p:cNvSpPr>
          <p:nvPr>
            <p:ph type="body" sz="quarter" idx="10"/>
          </p:nvPr>
        </p:nvSpPr>
        <p:spPr>
          <a:xfrm>
            <a:off x="344488" y="4077072"/>
            <a:ext cx="9286940" cy="576064"/>
          </a:xfrm>
          <a:prstGeom prst="rect">
            <a:avLst/>
          </a:prstGeom>
        </p:spPr>
        <p:txBody>
          <a:bodyPr/>
          <a:lstStyle>
            <a:lvl1pPr>
              <a:buNone/>
              <a:defRPr sz="3200" b="1" i="0" cap="none" baseline="0"/>
            </a:lvl1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9" name="Szöveg helye 17"/>
          <p:cNvSpPr>
            <a:spLocks noGrp="1"/>
          </p:cNvSpPr>
          <p:nvPr>
            <p:ph type="body" sz="quarter" idx="11"/>
          </p:nvPr>
        </p:nvSpPr>
        <p:spPr>
          <a:xfrm>
            <a:off x="344488" y="5013176"/>
            <a:ext cx="9286940" cy="720080"/>
          </a:xfrm>
          <a:prstGeom prst="rect">
            <a:avLst/>
          </a:prstGeom>
        </p:spPr>
        <p:txBody>
          <a:bodyPr/>
          <a:lstStyle>
            <a:lvl1pPr marL="72000" indent="-72000">
              <a:lnSpc>
                <a:spcPct val="114000"/>
              </a:lnSpc>
              <a:buNone/>
              <a:defRPr sz="1800"/>
            </a:lvl1pPr>
          </a:lstStyle>
          <a:p>
            <a:pPr lvl="0"/>
            <a:r>
              <a:rPr lang="hu-HU" smtClean="0"/>
              <a:t>Mintaszöveg szerkesztése</a:t>
            </a:r>
          </a:p>
        </p:txBody>
      </p:sp>
      <p:pic>
        <p:nvPicPr>
          <p:cNvPr id="7" name="Kép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00" y="188640"/>
            <a:ext cx="3034654" cy="9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115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lmand+Bóly fedl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9" descr="Bonafarm titel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439863"/>
            <a:ext cx="9291637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zöveg helye 17"/>
          <p:cNvSpPr>
            <a:spLocks noGrp="1"/>
          </p:cNvSpPr>
          <p:nvPr>
            <p:ph type="body" sz="quarter" idx="10"/>
          </p:nvPr>
        </p:nvSpPr>
        <p:spPr>
          <a:xfrm>
            <a:off x="344488" y="4077072"/>
            <a:ext cx="9286940" cy="576064"/>
          </a:xfrm>
          <a:prstGeom prst="rect">
            <a:avLst/>
          </a:prstGeom>
        </p:spPr>
        <p:txBody>
          <a:bodyPr/>
          <a:lstStyle>
            <a:lvl1pPr>
              <a:buNone/>
              <a:defRPr sz="3200" b="1" i="0" cap="none" baseline="0"/>
            </a:lvl1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9" name="Szöveg helye 17"/>
          <p:cNvSpPr>
            <a:spLocks noGrp="1"/>
          </p:cNvSpPr>
          <p:nvPr>
            <p:ph type="body" sz="quarter" idx="11"/>
          </p:nvPr>
        </p:nvSpPr>
        <p:spPr>
          <a:xfrm>
            <a:off x="344488" y="5013176"/>
            <a:ext cx="9286940" cy="720080"/>
          </a:xfrm>
          <a:prstGeom prst="rect">
            <a:avLst/>
          </a:prstGeom>
        </p:spPr>
        <p:txBody>
          <a:bodyPr/>
          <a:lstStyle>
            <a:lvl1pPr marL="72000" indent="-72000">
              <a:lnSpc>
                <a:spcPct val="114000"/>
              </a:lnSpc>
              <a:buNone/>
              <a:defRPr sz="1800"/>
            </a:lvl1pPr>
          </a:lstStyle>
          <a:p>
            <a:pPr lvl="0"/>
            <a:r>
              <a:rPr lang="hu-HU" smtClean="0"/>
              <a:t>Mintaszöveg szerkesztése</a:t>
            </a:r>
          </a:p>
        </p:txBody>
      </p:sp>
      <p:pic>
        <p:nvPicPr>
          <p:cNvPr id="7" name="Kép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00" y="188640"/>
            <a:ext cx="3034654" cy="9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234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ó,Da,Fi, Bá fedl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9" descr="Bonafarm titel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439863"/>
            <a:ext cx="9291637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zöveg helye 17"/>
          <p:cNvSpPr>
            <a:spLocks noGrp="1"/>
          </p:cNvSpPr>
          <p:nvPr>
            <p:ph type="body" sz="quarter" idx="10"/>
          </p:nvPr>
        </p:nvSpPr>
        <p:spPr>
          <a:xfrm>
            <a:off x="344488" y="4077072"/>
            <a:ext cx="9286940" cy="576064"/>
          </a:xfrm>
          <a:prstGeom prst="rect">
            <a:avLst/>
          </a:prstGeom>
        </p:spPr>
        <p:txBody>
          <a:bodyPr/>
          <a:lstStyle>
            <a:lvl1pPr>
              <a:buNone/>
              <a:defRPr sz="3200" b="1" i="0" cap="none" baseline="0"/>
            </a:lvl1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9" name="Szöveg helye 17"/>
          <p:cNvSpPr>
            <a:spLocks noGrp="1"/>
          </p:cNvSpPr>
          <p:nvPr>
            <p:ph type="body" sz="quarter" idx="11"/>
          </p:nvPr>
        </p:nvSpPr>
        <p:spPr>
          <a:xfrm>
            <a:off x="344488" y="5013176"/>
            <a:ext cx="9286940" cy="720080"/>
          </a:xfrm>
          <a:prstGeom prst="rect">
            <a:avLst/>
          </a:prstGeom>
        </p:spPr>
        <p:txBody>
          <a:bodyPr/>
          <a:lstStyle>
            <a:lvl1pPr marL="72000" indent="-72000">
              <a:lnSpc>
                <a:spcPct val="114000"/>
              </a:lnSpc>
              <a:buNone/>
              <a:defRPr sz="1800"/>
            </a:lvl1pPr>
          </a:lstStyle>
          <a:p>
            <a:pPr lvl="0"/>
            <a:r>
              <a:rPr lang="hu-HU" smtClean="0"/>
              <a:t>Mintaszöveg szerkesztése</a:t>
            </a:r>
          </a:p>
        </p:txBody>
      </p:sp>
      <p:pic>
        <p:nvPicPr>
          <p:cNvPr id="9" name="Kép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00" y="188640"/>
            <a:ext cx="3034654" cy="9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434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óly sima old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" y="108000"/>
            <a:ext cx="8280000" cy="276999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4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Forrás: Bóly Zrt.</a:t>
            </a:r>
          </a:p>
        </p:txBody>
      </p:sp>
      <p:sp>
        <p:nvSpPr>
          <p:cNvPr id="5" name="Dia számának hely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D3FED-4D35-48C9-84C3-CCB918C6C0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Élőláb helye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* Megjegyzések</a:t>
            </a:r>
          </a:p>
        </p:txBody>
      </p:sp>
      <p:pic>
        <p:nvPicPr>
          <p:cNvPr id="7" name="Kép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00" y="188640"/>
            <a:ext cx="3034654" cy="9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963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lmand sima old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" y="108000"/>
            <a:ext cx="7956000" cy="276999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4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Forrás: Dalmand Zrt.</a:t>
            </a:r>
          </a:p>
        </p:txBody>
      </p:sp>
      <p:sp>
        <p:nvSpPr>
          <p:cNvPr id="5" name="Dia számának hely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EE937-FE55-4002-B331-1DCB49C79D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Élőláb helye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* Megjegyzések</a:t>
            </a:r>
          </a:p>
        </p:txBody>
      </p:sp>
      <p:pic>
        <p:nvPicPr>
          <p:cNvPr id="7" name="Kép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00" y="188640"/>
            <a:ext cx="3034654" cy="9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048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orács sima old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08000" y="108000"/>
            <a:ext cx="7992000" cy="276999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4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Forrás: Fiorács Kft.</a:t>
            </a:r>
          </a:p>
        </p:txBody>
      </p:sp>
      <p:sp>
        <p:nvSpPr>
          <p:cNvPr id="5" name="Dia számának hely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296A3-E914-49F0-9BF8-A334DB5467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Élőláb helye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* Megjegyzések</a:t>
            </a:r>
          </a:p>
        </p:txBody>
      </p:sp>
      <p:pic>
        <p:nvPicPr>
          <p:cNvPr id="7" name="Kép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00" y="188640"/>
            <a:ext cx="3034654" cy="9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38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ábolna sima old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" y="108000"/>
            <a:ext cx="7956000" cy="276999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4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Forrás: Bonafarm-Bábolna Kft.</a:t>
            </a:r>
          </a:p>
        </p:txBody>
      </p:sp>
      <p:sp>
        <p:nvSpPr>
          <p:cNvPr id="5" name="Dia számának hely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7F83B-F5C2-4D7A-AAF1-0E7BD4836A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Élőláb helye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* Megjegyzések</a:t>
            </a:r>
          </a:p>
        </p:txBody>
      </p:sp>
      <p:pic>
        <p:nvPicPr>
          <p:cNvPr id="7" name="Kép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00" y="188640"/>
            <a:ext cx="3034654" cy="9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996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ó, Da sima old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" y="108000"/>
            <a:ext cx="6845250" cy="276999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5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Forrás: Bóly Zrt., Dalmand Zrt.</a:t>
            </a:r>
          </a:p>
        </p:txBody>
      </p:sp>
      <p:sp>
        <p:nvSpPr>
          <p:cNvPr id="6" name="Dia számának hely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EB30C-E7BB-4EC7-BEA0-DDF1D558DD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Élőláb helye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* Megjegyzések</a:t>
            </a:r>
          </a:p>
        </p:txBody>
      </p:sp>
      <p:pic>
        <p:nvPicPr>
          <p:cNvPr id="8" name="Kép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00" y="188640"/>
            <a:ext cx="3034654" cy="9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561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ó,Da,Fi,Bá sima old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" y="108000"/>
            <a:ext cx="6717208" cy="276999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7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Forrás: Bóly Zrt., Dalmand Zrt., Fiorács Kft, Bonafarm-Bábolna Kft.</a:t>
            </a:r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E477A-DA26-40E5-B3DB-87E57D6306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Élőláb helye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* Megjegyzések</a:t>
            </a:r>
          </a:p>
        </p:txBody>
      </p:sp>
      <p:pic>
        <p:nvPicPr>
          <p:cNvPr id="10" name="Kép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00" y="188640"/>
            <a:ext cx="3034654" cy="9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25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ó,Da,Bá sima old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" y="108000"/>
            <a:ext cx="5853112" cy="276999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5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Forrás: Bóly Zrt., Dalmand Zrt., Bonafarm-Bábolna Kft.</a:t>
            </a:r>
          </a:p>
        </p:txBody>
      </p:sp>
      <p:sp>
        <p:nvSpPr>
          <p:cNvPr id="6" name="Dia számának hely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962D5-6A59-4BE4-9508-A4F23ED434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Élőláb helye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* Megjegyzések</a:t>
            </a:r>
          </a:p>
        </p:txBody>
      </p:sp>
      <p:pic>
        <p:nvPicPr>
          <p:cNvPr id="9" name="Kép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00" y="188640"/>
            <a:ext cx="3034654" cy="9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2831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ó,Da,Fi sima old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" y="188640"/>
            <a:ext cx="5493072" cy="276999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5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Forrás: Bóly Zrt., Dalmand Zrt., Fiorács Kft.</a:t>
            </a:r>
          </a:p>
        </p:txBody>
      </p:sp>
      <p:sp>
        <p:nvSpPr>
          <p:cNvPr id="6" name="Dia számának hely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4E4A4-4F94-4AC0-93AC-87AF0C9463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Élőláb helye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* Megjegyzések</a:t>
            </a:r>
          </a:p>
        </p:txBody>
      </p:sp>
      <p:pic>
        <p:nvPicPr>
          <p:cNvPr id="9" name="Kép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00" y="188640"/>
            <a:ext cx="3034654" cy="9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5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Kép 6" descr="MG_PPT_printhullam.jp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45"/>
          <a:stretch>
            <a:fillRect/>
          </a:stretch>
        </p:blipFill>
        <p:spPr bwMode="auto">
          <a:xfrm>
            <a:off x="3175" y="6215063"/>
            <a:ext cx="9902825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107950" y="107950"/>
            <a:ext cx="7488238" cy="27781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hu-HU" dirty="0" smtClean="0"/>
              <a:t>Cím</a:t>
            </a:r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3"/>
          </p:nvPr>
        </p:nvSpPr>
        <p:spPr>
          <a:xfrm>
            <a:off x="128588" y="6113463"/>
            <a:ext cx="6561137" cy="123825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hu-HU"/>
              <a:t>* Megjegyzések</a:t>
            </a:r>
          </a:p>
        </p:txBody>
      </p:sp>
      <p:sp>
        <p:nvSpPr>
          <p:cNvPr id="10" name="Dátum helye 6"/>
          <p:cNvSpPr>
            <a:spLocks noGrp="1"/>
          </p:cNvSpPr>
          <p:nvPr>
            <p:ph type="dt" sz="half" idx="2"/>
          </p:nvPr>
        </p:nvSpPr>
        <p:spPr>
          <a:xfrm>
            <a:off x="128588" y="6689725"/>
            <a:ext cx="6561137" cy="1238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8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hu-HU"/>
              <a:t>Forrás:</a:t>
            </a:r>
          </a:p>
        </p:txBody>
      </p:sp>
      <p:sp>
        <p:nvSpPr>
          <p:cNvPr id="11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9402763" y="6689725"/>
            <a:ext cx="425450" cy="1238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B856D51-7FB5-4950-9750-F22E4B04E0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94" r:id="rId1"/>
    <p:sldLayoutId id="2147485095" r:id="rId2"/>
    <p:sldLayoutId id="2147485096" r:id="rId3"/>
    <p:sldLayoutId id="2147485097" r:id="rId4"/>
    <p:sldLayoutId id="2147485098" r:id="rId5"/>
    <p:sldLayoutId id="2147485099" r:id="rId6"/>
    <p:sldLayoutId id="2147485100" r:id="rId7"/>
    <p:sldLayoutId id="2147485101" r:id="rId8"/>
    <p:sldLayoutId id="2147485102" r:id="rId9"/>
    <p:sldLayoutId id="2147485103" r:id="rId10"/>
    <p:sldLayoutId id="2147485104" r:id="rId11"/>
    <p:sldLayoutId id="2147485105" r:id="rId12"/>
    <p:sldLayoutId id="2147485106" r:id="rId13"/>
    <p:sldLayoutId id="2147485107" r:id="rId14"/>
  </p:sldLayoutIdLst>
  <p:hf hdr="0"/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4400" b="1" kern="1200" cap="all">
          <a:solidFill>
            <a:schemeClr val="tx1"/>
          </a:solidFill>
          <a:latin typeface="+mn-lt"/>
          <a:ea typeface="+mj-ea"/>
          <a:cs typeface="Arial" pitchFamily="34" charset="0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5pPr>
      <a:lvl6pPr marL="457200" algn="l" defTabSz="957263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cs typeface="Arial" charset="0"/>
        </a:defRPr>
      </a:lvl6pPr>
      <a:lvl7pPr marL="914400" algn="l" defTabSz="957263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cs typeface="Arial" charset="0"/>
        </a:defRPr>
      </a:lvl7pPr>
      <a:lvl8pPr marL="1371600" algn="l" defTabSz="957263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cs typeface="Arial" charset="0"/>
        </a:defRPr>
      </a:lvl8pPr>
      <a:lvl9pPr marL="1828800" algn="l" defTabSz="957263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85725" indent="-85725" algn="l" defTabSz="957263" rtl="0" eaLnBrk="0" fontAlgn="base" hangingPunct="0">
        <a:lnSpc>
          <a:spcPct val="114000"/>
        </a:lnSpc>
        <a:spcBef>
          <a:spcPct val="0"/>
        </a:spcBef>
        <a:spcAft>
          <a:spcPct val="0"/>
        </a:spcAft>
        <a:buFont typeface="Arial" pitchFamily="34" charset="0"/>
        <a:buChar char="•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301625" indent="-150813" algn="l" defTabSz="957263" rtl="0" eaLnBrk="0" fontAlgn="base" hangingPunct="0">
        <a:spcBef>
          <a:spcPct val="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452438" indent="-150813" algn="l" defTabSz="957263" rtl="0" eaLnBrk="0" fontAlgn="base" hangingPunct="0">
        <a:spcBef>
          <a:spcPct val="0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603250" indent="-150813" algn="l" defTabSz="957263" rtl="0" eaLnBrk="0" fontAlgn="base" hangingPunct="0">
        <a:spcBef>
          <a:spcPct val="0"/>
        </a:spcBef>
        <a:spcAft>
          <a:spcPct val="0"/>
        </a:spcAft>
        <a:buFont typeface="Arial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754063" indent="-150813" algn="l" defTabSz="957263" rtl="0" eaLnBrk="0" fontAlgn="base" hangingPunct="0">
        <a:spcBef>
          <a:spcPct val="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634099" indent="-239464" algn="l" defTabSz="95785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3026" indent="-239464" algn="l" defTabSz="95785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953" indent="-239464" algn="l" defTabSz="95785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880" indent="-239464" algn="l" defTabSz="95785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578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27" algn="l" defTabSz="9578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54" algn="l" defTabSz="9578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81" algn="l" defTabSz="9578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708" algn="l" defTabSz="9578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635" algn="l" defTabSz="9578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562" algn="l" defTabSz="9578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489" algn="l" defTabSz="9578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416" algn="l" defTabSz="9578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jpeg"/><Relationship Id="rId5" Type="http://schemas.openxmlformats.org/officeDocument/2006/relationships/image" Target="../media/image13.gif"/><Relationship Id="rId10" Type="http://schemas.openxmlformats.org/officeDocument/2006/relationships/image" Target="../media/image17.jpeg"/><Relationship Id="rId4" Type="http://schemas.openxmlformats.org/officeDocument/2006/relationships/image" Target="../media/image12.jpeg"/><Relationship Id="rId9" Type="http://schemas.openxmlformats.org/officeDocument/2006/relationships/hyperlink" Target="http://www.backyardchickens.com/content/type/61/id/7460438/width/600/height/450/flags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hu/url?url=http://kedvencallat.hu/hirek/&amp;rct=j&amp;frm=1&amp;q=&amp;esrc=s&amp;sa=U&amp;ei=YMYyVOmXIMXmywPU0oCgCQ&amp;ved=0CCkQ9QEwCg&amp;usg=AFQjCNENkXeCJjp7Ajp5Ya2Al1zt3CU6ww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hu/url?url=http://www.penzugyitanoda.hu/megtakaritas/mit-meg-nem-engedsz-magadnak/attachment/pazarlas&amp;rct=j&amp;frm=1&amp;q=&amp;esrc=s&amp;sa=U&amp;ei=cxg0VLeyH8HXygPUzIHQAw&amp;ved=0CC0Q9QEwDDgU&amp;usg=AFQjCNEETKHmKOmXSNGb6vu3gJicVHd6cQ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jpeg"/><Relationship Id="rId5" Type="http://schemas.openxmlformats.org/officeDocument/2006/relationships/hyperlink" Target="http://www.google.hu/url?url=http://ivovizmegtakaritas.com/fooldal/&amp;rct=j&amp;frm=1&amp;q=&amp;esrc=s&amp;sa=U&amp;ei=pRg0VKqaOIqAywOp6IDACg&amp;ved=0CCsQ9QEwCzg8&amp;usg=AFQjCNET27dI4dl-7IerqQkxQ5jeqIZYRQ" TargetMode="Externa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6" Type="http://schemas.openxmlformats.org/officeDocument/2006/relationships/hyperlink" Target="//upload.wikimedia.org/wikipedia/commons/c/c2/Triflumuron-3D-balls.png" TargetMode="External"/><Relationship Id="rId5" Type="http://schemas.openxmlformats.org/officeDocument/2006/relationships/image" Target="../media/image33.jpeg"/><Relationship Id="rId4" Type="http://schemas.openxmlformats.org/officeDocument/2006/relationships/hyperlink" Target="http://www.holegfuvo.eu/documents/ADATLAPOK/_UJ_PBGAZOSCCsalad.pd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sz="quarter" idx="10"/>
          </p:nvPr>
        </p:nvSpPr>
        <p:spPr>
          <a:xfrm>
            <a:off x="200472" y="4437112"/>
            <a:ext cx="9286940" cy="1224136"/>
          </a:xfrm>
        </p:spPr>
        <p:txBody>
          <a:bodyPr/>
          <a:lstStyle/>
          <a:p>
            <a:r>
              <a:rPr lang="hu-HU" dirty="0" smtClean="0"/>
              <a:t>Madártetű-atka újra…</a:t>
            </a:r>
            <a:r>
              <a:rPr lang="hu-HU" dirty="0" smtClean="0">
                <a:solidFill>
                  <a:srgbClr val="0B870B"/>
                </a:solidFill>
              </a:rPr>
              <a:t>más szemszögből</a:t>
            </a:r>
            <a:r>
              <a:rPr lang="hu-HU" dirty="0" smtClean="0"/>
              <a:t> </a:t>
            </a:r>
            <a:r>
              <a:rPr lang="hu-HU" dirty="0" smtClean="0">
                <a:solidFill>
                  <a:srgbClr val="0B870B"/>
                </a:solidFill>
              </a:rPr>
              <a:t>Újdonságok lehetőségek</a:t>
            </a:r>
            <a:endParaRPr lang="hu-HU" dirty="0">
              <a:solidFill>
                <a:srgbClr val="0B870B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sz="quarter" idx="11"/>
          </p:nvPr>
        </p:nvSpPr>
        <p:spPr>
          <a:xfrm>
            <a:off x="0" y="188640"/>
            <a:ext cx="9906000" cy="936104"/>
          </a:xfrm>
        </p:spPr>
        <p:txBody>
          <a:bodyPr/>
          <a:lstStyle/>
          <a:p>
            <a:r>
              <a:rPr lang="hu-HU" sz="2000" b="1" dirty="0" smtClean="0"/>
              <a:t>Gyurcsó Gábor</a:t>
            </a:r>
          </a:p>
          <a:p>
            <a:r>
              <a:rPr lang="hu-HU" sz="1400" b="1" dirty="0" smtClean="0"/>
              <a:t>Vezető Baromfi Szaktanácsadó</a:t>
            </a:r>
          </a:p>
          <a:p>
            <a:r>
              <a:rPr lang="hu-HU" sz="1400" b="1" dirty="0" err="1" smtClean="0"/>
              <a:t>Bonafarm-Bábolna</a:t>
            </a:r>
            <a:r>
              <a:rPr lang="hu-HU" sz="1400" b="1" dirty="0" smtClean="0"/>
              <a:t> Takarmány Kft.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6" name="Rectangle 2"/>
          <p:cNvSpPr>
            <a:spLocks noGrp="1" noChangeAspect="1"/>
          </p:cNvSpPr>
          <p:nvPr>
            <p:ph type="title"/>
          </p:nvPr>
        </p:nvSpPr>
        <p:spPr>
          <a:xfrm>
            <a:off x="1208584" y="190962"/>
            <a:ext cx="6048672" cy="677108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2800" dirty="0" smtClean="0">
                <a:latin typeface="Arial" charset="0"/>
                <a:cs typeface="Arial" charset="0"/>
              </a:rPr>
              <a:t>MADÁRTETŰ-ATKA</a:t>
            </a:r>
            <a:br>
              <a:rPr lang="hu-HU" sz="2800" dirty="0" smtClean="0">
                <a:latin typeface="Arial" charset="0"/>
                <a:cs typeface="Arial" charset="0"/>
              </a:rPr>
            </a:br>
            <a:r>
              <a:rPr lang="hu-HU" sz="1600" dirty="0" smtClean="0">
                <a:latin typeface="Arial" charset="0"/>
                <a:cs typeface="Arial" charset="0"/>
              </a:rPr>
              <a:t>általános ismertető</a:t>
            </a:r>
            <a:endParaRPr lang="hu-HU" sz="2000" dirty="0" smtClean="0">
              <a:latin typeface="Arial" charset="0"/>
              <a:cs typeface="Arial" charset="0"/>
            </a:endParaRPr>
          </a:p>
        </p:txBody>
      </p:sp>
      <p:pic>
        <p:nvPicPr>
          <p:cNvPr id="10" name="Picture 36" descr="blwtick1"/>
          <p:cNvPicPr>
            <a:picLocks noChangeAspect="1" noChangeArrowheads="1"/>
          </p:cNvPicPr>
          <p:nvPr/>
        </p:nvPicPr>
        <p:blipFill>
          <a:blip r:embed="rId2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1"/>
          <p:cNvPicPr>
            <a:picLocks noChangeAspect="1" noChangeArrowheads="1"/>
          </p:cNvPicPr>
          <p:nvPr/>
        </p:nvPicPr>
        <p:blipFill>
          <a:blip r:embed="rId3" cstate="print"/>
          <a:srcRect l="9729" t="6387" r="13036" b="9430"/>
          <a:stretch>
            <a:fillRect/>
          </a:stretch>
        </p:blipFill>
        <p:spPr bwMode="auto">
          <a:xfrm>
            <a:off x="11485" y="1412776"/>
            <a:ext cx="5589587" cy="451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zövegdoboz 8"/>
          <p:cNvSpPr txBox="1"/>
          <p:nvPr/>
        </p:nvSpPr>
        <p:spPr>
          <a:xfrm>
            <a:off x="5385048" y="1916832"/>
            <a:ext cx="3744416" cy="3649332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hu-HU" sz="1600" i="0" u="sng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Rendszertani besorolás:</a:t>
            </a: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hu-HU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Törzs</a:t>
            </a: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: Ízeltlábúak (</a:t>
            </a:r>
            <a:r>
              <a:rPr lang="hu-HU" sz="1600" dirty="0" err="1" smtClean="0">
                <a:solidFill>
                  <a:srgbClr val="0B870B"/>
                </a:solidFill>
                <a:cs typeface="Arial" pitchFamily="34" charset="0"/>
              </a:rPr>
              <a:t>Atrhropoda</a:t>
            </a: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)</a:t>
            </a:r>
            <a:endParaRPr kumimoji="0" lang="hu-HU" sz="1600" i="0" u="none" strike="noStrike" kern="1200" cap="none" spc="0" normalizeH="0" baseline="0" noProof="0" dirty="0" smtClean="0">
              <a:ln>
                <a:noFill/>
              </a:ln>
              <a:solidFill>
                <a:srgbClr val="0B870B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Osztály: </a:t>
            </a:r>
            <a:r>
              <a:rPr kumimoji="0" lang="hu-HU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Pókszabásúak</a:t>
            </a:r>
            <a:r>
              <a:rPr kumimoji="0" lang="hu-HU" sz="1600" i="0" u="none" strike="noStrike" kern="1200" cap="none" spc="0" normalizeH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</a:t>
            </a:r>
            <a:r>
              <a:rPr kumimoji="0" lang="hu-HU" sz="1600" i="0" u="none" strike="noStrike" kern="1200" cap="none" spc="0" normalizeH="0" noProof="0" dirty="0" err="1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Arachnoidea</a:t>
            </a:r>
            <a:r>
              <a:rPr kumimoji="0" lang="hu-HU" sz="1600" i="0" u="none" strike="noStrike" kern="1200" cap="none" spc="0" normalizeH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</a:t>
            </a:r>
            <a:endParaRPr lang="hu-HU" sz="1600" baseline="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hu-HU" sz="1600" i="0" u="none" strike="noStrike" kern="1200" cap="none" spc="0" normalizeH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Rend: </a:t>
            </a:r>
            <a:r>
              <a:rPr lang="hu-HU" sz="1600" baseline="0" dirty="0" err="1" smtClean="0">
                <a:solidFill>
                  <a:srgbClr val="0B870B"/>
                </a:solidFill>
                <a:cs typeface="Arial" pitchFamily="34" charset="0"/>
              </a:rPr>
              <a:t>Gamasida</a:t>
            </a: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 (</a:t>
            </a:r>
            <a:r>
              <a:rPr lang="hu-HU" sz="1600" dirty="0" err="1" smtClean="0">
                <a:solidFill>
                  <a:srgbClr val="0B870B"/>
                </a:solidFill>
                <a:cs typeface="Arial" pitchFamily="34" charset="0"/>
              </a:rPr>
              <a:t>Mesostigmata</a:t>
            </a: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)</a:t>
            </a: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hu-HU" sz="1600" i="0" u="none" strike="noStrike" kern="1200" cap="none" spc="0" normalizeH="0" baseline="0" noProof="0" dirty="0" smtClean="0">
              <a:ln>
                <a:noFill/>
              </a:ln>
              <a:solidFill>
                <a:srgbClr val="0B870B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hu-HU" sz="1600" u="sng" dirty="0" smtClean="0">
                <a:solidFill>
                  <a:srgbClr val="0B870B"/>
                </a:solidFill>
                <a:cs typeface="Arial" pitchFamily="34" charset="0"/>
              </a:rPr>
              <a:t>Jellemzők:</a:t>
            </a: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 </a:t>
            </a:r>
          </a:p>
          <a:p>
            <a:pPr marL="177800" marR="0" indent="-17780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>
                <a:tab pos="177800" algn="l"/>
              </a:tabLst>
            </a:pPr>
            <a:r>
              <a:rPr kumimoji="0" lang="hu-HU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0.5-1</a:t>
            </a:r>
            <a:r>
              <a:rPr kumimoji="0" lang="hu-HU" sz="1600" i="0" u="none" strike="noStrike" kern="1200" cap="none" spc="0" normalizeH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mm hosszú</a:t>
            </a:r>
            <a:endParaRPr lang="hu-HU" sz="16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177800" marR="0" indent="-17780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>
                <a:tab pos="177800" algn="l"/>
              </a:tabLst>
            </a:pP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éjszakai életmód (táplálkozás)</a:t>
            </a:r>
          </a:p>
          <a:p>
            <a:pPr marL="177800" marR="0" indent="-17780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>
                <a:tab pos="177800" algn="l"/>
              </a:tabLst>
            </a:pP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vérrel táplálkozik –</a:t>
            </a:r>
            <a:r>
              <a:rPr lang="hu-HU" sz="1600" dirty="0" err="1" smtClean="0">
                <a:solidFill>
                  <a:srgbClr val="0B870B"/>
                </a:solidFill>
                <a:cs typeface="Arial" pitchFamily="34" charset="0"/>
              </a:rPr>
              <a:t>ektoparazita-</a:t>
            </a: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 (3-4 naponta)</a:t>
            </a:r>
          </a:p>
          <a:p>
            <a:pPr marL="177800" marR="0" indent="-17780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>
                <a:tab pos="177800" algn="l"/>
              </a:tabLst>
            </a:pP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amikor nem táplálkozik rejtőzködő életmódot folytat</a:t>
            </a:r>
          </a:p>
          <a:p>
            <a:pPr marL="93663" marR="0" indent="-93663" algn="l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kumimoji="0" lang="hu-HU" sz="1600" i="0" u="none" strike="noStrike" kern="1200" cap="none" spc="0" normalizeH="0" noProof="0" dirty="0" smtClean="0">
              <a:ln>
                <a:noFill/>
              </a:ln>
              <a:solidFill>
                <a:srgbClr val="0B870B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3" name="Picture 6" descr="redmitesca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25408" y="2924944"/>
            <a:ext cx="1138523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 descr="acaro%20rosso%20Dermanyssus%20gallina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73280" y="5016748"/>
            <a:ext cx="1517826" cy="1165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006561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12764"/>
          <a:stretch/>
        </p:blipFill>
        <p:spPr bwMode="auto">
          <a:xfrm>
            <a:off x="-15552" y="-27384"/>
            <a:ext cx="4752528" cy="6263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zövegdoboz 4"/>
          <p:cNvSpPr txBox="1"/>
          <p:nvPr/>
        </p:nvSpPr>
        <p:spPr>
          <a:xfrm>
            <a:off x="5169024" y="1188688"/>
            <a:ext cx="4248472" cy="5192640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2200" dirty="0" smtClean="0">
                <a:solidFill>
                  <a:srgbClr val="0B870B"/>
                </a:solidFill>
                <a:cs typeface="Arial" pitchFamily="34" charset="0"/>
              </a:rPr>
              <a:t>2012-es adatok alapján kijelenthetjük hogy Európa tojótyúk állományának (kb. 310 millió)  a 70-80%-a madártetű-atka problémától szenved</a:t>
            </a:r>
          </a:p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hu-HU" sz="14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2200" dirty="0" smtClean="0">
                <a:solidFill>
                  <a:srgbClr val="0B870B"/>
                </a:solidFill>
                <a:cs typeface="Arial" pitchFamily="34" charset="0"/>
              </a:rPr>
              <a:t> Ha ezt számszerűsíteni szeretnénk akkor ez kb. 130 millió EUR-t jelent (2012 adat) évente</a:t>
            </a:r>
          </a:p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hu-HU" sz="14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2200" dirty="0" smtClean="0">
                <a:solidFill>
                  <a:srgbClr val="0B870B"/>
                </a:solidFill>
                <a:cs typeface="Arial" pitchFamily="34" charset="0"/>
              </a:rPr>
              <a:t>Ez megközelítőleg 3900 milliárd forint </a:t>
            </a:r>
          </a:p>
        </p:txBody>
      </p:sp>
    </p:spTree>
    <p:extLst>
      <p:ext uri="{BB962C8B-B14F-4D97-AF65-F5344CB8AC3E}">
        <p14:creationId xmlns:p14="http://schemas.microsoft.com/office/powerpoint/2010/main" val="366006561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8C7F83B-F5C2-4D7A-AAF1-0E7BD4836AA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Rectangle 2"/>
          <p:cNvSpPr txBox="1">
            <a:spLocks noChangeAspect="1"/>
          </p:cNvSpPr>
          <p:nvPr/>
        </p:nvSpPr>
        <p:spPr>
          <a:xfrm>
            <a:off x="1208584" y="190962"/>
            <a:ext cx="6048672" cy="67710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 algn="ctr" defTabSz="957263">
              <a:defRPr/>
            </a:pPr>
            <a:r>
              <a:rPr kumimoji="0" lang="hu-HU" sz="2800" b="1" i="0" u="none" strike="noStrike" kern="1200" cap="all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MADÁRTETŰ-ATKA</a:t>
            </a:r>
            <a:br>
              <a:rPr kumimoji="0" lang="hu-HU" sz="2800" b="1" i="0" u="none" strike="noStrike" kern="1200" cap="all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j-ea"/>
                <a:cs typeface="Arial" charset="0"/>
              </a:rPr>
            </a:br>
            <a:r>
              <a:rPr lang="hu-HU" sz="1600" dirty="0" smtClean="0">
                <a:latin typeface="Arial" charset="0"/>
                <a:cs typeface="Arial" charset="0"/>
              </a:rPr>
              <a:t> (KÁRTÉTELEI)</a:t>
            </a:r>
            <a:endParaRPr kumimoji="0" lang="hu-HU" sz="1600" b="1" i="0" u="none" strike="noStrike" kern="1200" cap="all" spc="0" normalizeH="0" baseline="0" noProof="0" dirty="0" smtClean="0">
              <a:ln>
                <a:noFill/>
              </a:ln>
              <a:effectLst/>
              <a:uLnTx/>
              <a:uFillTx/>
              <a:latin typeface="Arial" charset="0"/>
              <a:ea typeface="+mj-ea"/>
              <a:cs typeface="Arial" charset="0"/>
            </a:endParaRPr>
          </a:p>
        </p:txBody>
      </p:sp>
      <p:pic>
        <p:nvPicPr>
          <p:cNvPr id="7" name="Picture 36" descr="blwtick1"/>
          <p:cNvPicPr>
            <a:picLocks noChangeAspect="1" noChangeArrowheads="1"/>
          </p:cNvPicPr>
          <p:nvPr/>
        </p:nvPicPr>
        <p:blipFill>
          <a:blip r:embed="rId2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zövegdoboz 8"/>
          <p:cNvSpPr txBox="1"/>
          <p:nvPr/>
        </p:nvSpPr>
        <p:spPr>
          <a:xfrm>
            <a:off x="416496" y="1340768"/>
            <a:ext cx="3744416" cy="4710520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Csökkenő termelési eredmények</a:t>
            </a: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8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93663" indent="-93663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Vérszegénység</a:t>
            </a: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8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93663" indent="-93663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Romló takarmányértékesítés</a:t>
            </a:r>
          </a:p>
          <a:p>
            <a:pPr marL="93663" indent="-93663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hu-HU" sz="18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Betegségek terjesztése</a:t>
            </a: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8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Magasabb elhullás</a:t>
            </a: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8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Gazdasági kár</a:t>
            </a: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8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Stressz</a:t>
            </a: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8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Humán  </a:t>
            </a: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5288" y="2636912"/>
            <a:ext cx="12954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01272" y="3501008"/>
            <a:ext cx="1648759" cy="112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0" name="Picture 10" descr="http://vaol.hu/static/imgs/spacer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91697" y="4797152"/>
            <a:ext cx="1665759" cy="1182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45288" y="1556792"/>
            <a:ext cx="1256928" cy="94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6" descr="http://photos1.blogger.com/blogger/5152/1779/1600/Parasite2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08784" y="4365104"/>
            <a:ext cx="194421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" descr="mites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97016" y="4365104"/>
            <a:ext cx="2112501" cy="1584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Ellipszis 20"/>
          <p:cNvSpPr/>
          <p:nvPr/>
        </p:nvSpPr>
        <p:spPr>
          <a:xfrm>
            <a:off x="56456" y="1844824"/>
            <a:ext cx="2736304" cy="57606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6800" rIns="36000" rtlCol="0" anchor="t" anchorCtr="0"/>
          <a:lstStyle/>
          <a:p>
            <a:pPr marL="93663" indent="-93663" algn="l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endParaRPr lang="hu-HU" sz="1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Ellipszis 21"/>
          <p:cNvSpPr/>
          <p:nvPr/>
        </p:nvSpPr>
        <p:spPr>
          <a:xfrm>
            <a:off x="56456" y="2420888"/>
            <a:ext cx="3816424" cy="64807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6800" rIns="36000" rtlCol="0" anchor="t" anchorCtr="0"/>
          <a:lstStyle/>
          <a:p>
            <a:pPr marL="93663" indent="-93663" algn="l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endParaRPr lang="hu-HU" sz="1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Rectangle 2"/>
          <p:cNvSpPr>
            <a:spLocks noGrp="1" noChangeAspect="1"/>
          </p:cNvSpPr>
          <p:nvPr>
            <p:ph type="title"/>
          </p:nvPr>
        </p:nvSpPr>
        <p:spPr>
          <a:xfrm>
            <a:off x="1208584" y="190962"/>
            <a:ext cx="6048672" cy="677108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2800" dirty="0" smtClean="0">
                <a:latin typeface="Arial" charset="0"/>
                <a:cs typeface="Arial" charset="0"/>
              </a:rPr>
              <a:t>MADÁRTETŰ-ATKA</a:t>
            </a:r>
            <a:r>
              <a:rPr lang="hu-HU" sz="2800" dirty="0" smtClean="0">
                <a:solidFill>
                  <a:srgbClr val="0B870B"/>
                </a:solidFill>
                <a:latin typeface="Arial" charset="0"/>
                <a:cs typeface="Arial" charset="0"/>
              </a:rPr>
              <a:t/>
            </a:r>
            <a:br>
              <a:rPr lang="hu-HU" sz="2800" dirty="0" smtClean="0">
                <a:solidFill>
                  <a:srgbClr val="0B870B"/>
                </a:solidFill>
                <a:latin typeface="Arial" charset="0"/>
                <a:cs typeface="Arial" charset="0"/>
              </a:rPr>
            </a:br>
            <a:r>
              <a:rPr lang="hu-HU" sz="16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Vérszegénység- </a:t>
            </a:r>
            <a:r>
              <a:rPr lang="hu-HU" sz="1600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anaemia</a:t>
            </a:r>
            <a:endParaRPr lang="hu-HU" sz="2000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pic>
        <p:nvPicPr>
          <p:cNvPr id="10" name="Picture 36" descr="blwtick1"/>
          <p:cNvPicPr>
            <a:picLocks noChangeAspect="1" noChangeArrowheads="1"/>
          </p:cNvPicPr>
          <p:nvPr/>
        </p:nvPicPr>
        <p:blipFill>
          <a:blip r:embed="rId2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zövegdoboz 8"/>
          <p:cNvSpPr txBox="1"/>
          <p:nvPr/>
        </p:nvSpPr>
        <p:spPr>
          <a:xfrm>
            <a:off x="200472" y="1556792"/>
            <a:ext cx="5400600" cy="512268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hu-HU" sz="2400" dirty="0" smtClean="0">
                <a:solidFill>
                  <a:srgbClr val="92D050"/>
                </a:solidFill>
                <a:latin typeface="Arial" charset="0"/>
                <a:cs typeface="Arial" pitchFamily="34" charset="0"/>
              </a:rPr>
              <a:t>  </a:t>
            </a:r>
            <a:r>
              <a:rPr lang="hu-HU" sz="1800" u="sng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A vér általános jellemzése: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endParaRPr lang="hu-HU" sz="1400" u="sng" dirty="0" smtClean="0">
              <a:solidFill>
                <a:srgbClr val="FF0000"/>
              </a:solidFill>
              <a:latin typeface="Arial" charset="0"/>
              <a:cs typeface="Arial" pitchFamily="34" charset="0"/>
            </a:endParaRP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Folyékony kötőszövet (vérplazmában a vörösvérsejtek+fehérvérsejtek+</a:t>
            </a:r>
            <a:r>
              <a:rPr lang="hu-HU" sz="1800" dirty="0" err="1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vérlemezkék</a:t>
            </a: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)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hu-HU" sz="1400" dirty="0" smtClean="0">
              <a:solidFill>
                <a:srgbClr val="FF0000"/>
              </a:solidFill>
              <a:latin typeface="Arial" charset="0"/>
              <a:cs typeface="Arial" pitchFamily="34" charset="0"/>
            </a:endParaRP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A kettő százalékos aránya a </a:t>
            </a:r>
            <a:r>
              <a:rPr lang="hu-HU" sz="1800" dirty="0" err="1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hematokrit</a:t>
            </a: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 érték (tyúkban 40%, kacsában 39.5%, lúdban 44%)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hu-HU" sz="1400" dirty="0" smtClean="0">
              <a:solidFill>
                <a:srgbClr val="FF0000"/>
              </a:solidFill>
              <a:latin typeface="Arial" charset="0"/>
              <a:cs typeface="Arial" pitchFamily="34" charset="0"/>
            </a:endParaRP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Sűrűsége 1060 g/L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hu-HU" sz="1400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PH-ja gyengén lúgos (7.4)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hu-HU" sz="1400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A szervezetben a vér 2/3-a része kering, 1/3 része nyugvó állapotban van (lép, máj, tüdő, bőr kapillárisai, stb.…) </a:t>
            </a:r>
          </a:p>
          <a:p>
            <a:pPr marL="342900" indent="-342900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hu-HU" sz="1600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342900" indent="-342900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endParaRPr lang="hu-HU" sz="1600" dirty="0" smtClean="0">
              <a:solidFill>
                <a:srgbClr val="FF0000"/>
              </a:solidFill>
              <a:latin typeface="Arial" charset="0"/>
              <a:cs typeface="Arial" pitchFamily="34" charset="0"/>
            </a:endParaRPr>
          </a:p>
        </p:txBody>
      </p:sp>
      <p:pic>
        <p:nvPicPr>
          <p:cNvPr id="3074" name="Picture 2" descr="http://articlestatic.donna.hu/003741/12446523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1112" y="3284984"/>
            <a:ext cx="3810000" cy="2381250"/>
          </a:xfrm>
          <a:prstGeom prst="rect">
            <a:avLst/>
          </a:prstGeom>
          <a:noFill/>
        </p:spPr>
      </p:pic>
      <p:pic>
        <p:nvPicPr>
          <p:cNvPr id="3078" name="Picture 6" descr="http://farm4.static.flickr.com/3471/3258281580_273eb978f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97216" y="1268760"/>
            <a:ext cx="2055195" cy="19442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006561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Rectangle 2"/>
          <p:cNvSpPr>
            <a:spLocks noGrp="1" noChangeAspect="1"/>
          </p:cNvSpPr>
          <p:nvPr>
            <p:ph type="title"/>
          </p:nvPr>
        </p:nvSpPr>
        <p:spPr>
          <a:xfrm>
            <a:off x="1208584" y="190962"/>
            <a:ext cx="6048672" cy="861774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2800" dirty="0" smtClean="0">
                <a:latin typeface="Arial" charset="0"/>
                <a:cs typeface="Arial" charset="0"/>
              </a:rPr>
              <a:t>MADÁRTETŰ-ATKA</a:t>
            </a:r>
            <a:r>
              <a:rPr lang="hu-HU" sz="2800" dirty="0" smtClean="0">
                <a:solidFill>
                  <a:srgbClr val="92D050"/>
                </a:solidFill>
                <a:latin typeface="Arial" charset="0"/>
                <a:cs typeface="Arial" charset="0"/>
              </a:rPr>
              <a:t/>
            </a:r>
            <a:br>
              <a:rPr lang="hu-HU" sz="2800" dirty="0" smtClean="0">
                <a:solidFill>
                  <a:srgbClr val="92D050"/>
                </a:solidFill>
                <a:latin typeface="Arial" charset="0"/>
                <a:cs typeface="Arial" charset="0"/>
              </a:rPr>
            </a:br>
            <a:r>
              <a:rPr lang="hu-HU" sz="16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Vérszegénység- </a:t>
            </a:r>
            <a:r>
              <a:rPr lang="hu-HU" sz="1600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anaemia</a:t>
            </a:r>
            <a:r>
              <a:rPr lang="hu-HU" sz="16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/>
            </a:r>
            <a:br>
              <a:rPr lang="hu-HU" sz="1600" dirty="0" smtClean="0">
                <a:solidFill>
                  <a:srgbClr val="FF0000"/>
                </a:solidFill>
                <a:latin typeface="Arial" charset="0"/>
                <a:cs typeface="Arial" charset="0"/>
              </a:rPr>
            </a:br>
            <a:r>
              <a:rPr lang="hu-HU" sz="12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(folytatás)</a:t>
            </a:r>
            <a:endParaRPr lang="hu-HU" sz="2000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pic>
        <p:nvPicPr>
          <p:cNvPr id="10" name="Picture 36" descr="blwtick1"/>
          <p:cNvPicPr>
            <a:picLocks noChangeAspect="1" noChangeArrowheads="1"/>
          </p:cNvPicPr>
          <p:nvPr/>
        </p:nvPicPr>
        <p:blipFill>
          <a:blip r:embed="rId2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zövegdoboz 8"/>
          <p:cNvSpPr txBox="1"/>
          <p:nvPr/>
        </p:nvSpPr>
        <p:spPr>
          <a:xfrm>
            <a:off x="128464" y="1906822"/>
            <a:ext cx="9505056" cy="375442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342900" indent="-342900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hu-HU" sz="1600" u="sng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Funkciója: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Szöveti oxigénellátás (</a:t>
            </a:r>
            <a:r>
              <a:rPr lang="hu-HU" sz="1800" dirty="0" err="1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vörösvérsejt-erythrocyta</a:t>
            </a: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)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Táplálóanyagok szállítása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Érrendszer és a szövetek között folyadékegyensúly (ozmotikus nyomás)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Több száz anyagcsere folyamat egyes lépéseinek katalizátorait tartalmazza (enzimek, nyomelemek, vitaminok)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Betegségek ellen való védekezés (</a:t>
            </a:r>
            <a:r>
              <a:rPr lang="hu-HU" sz="1800" dirty="0" err="1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fehérvérsejtek-leukocyta</a:t>
            </a: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)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Sérülések elfedése, sebgyógyulás (</a:t>
            </a:r>
            <a:r>
              <a:rPr lang="hu-HU" sz="1800" dirty="0" err="1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vérlemezke-thrombocyta</a:t>
            </a: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)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Szabályozza a szervezet víz- és  sóháztartását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Szabályozza a szervezet pH-ját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err="1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Hőleadás</a:t>
            </a:r>
            <a:endParaRPr lang="hu-HU" sz="1800" dirty="0" smtClean="0">
              <a:solidFill>
                <a:srgbClr val="FF0000"/>
              </a:solidFill>
              <a:latin typeface="Arial" charset="0"/>
              <a:cs typeface="Arial" pitchFamily="34" charset="0"/>
            </a:endParaRP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Vérnyomás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599" y="4221088"/>
            <a:ext cx="2708945" cy="190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3280" y="1052736"/>
            <a:ext cx="2212107" cy="1707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6006561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Rectangle 2"/>
          <p:cNvSpPr>
            <a:spLocks noGrp="1" noChangeAspect="1"/>
          </p:cNvSpPr>
          <p:nvPr>
            <p:ph type="title"/>
          </p:nvPr>
        </p:nvSpPr>
        <p:spPr>
          <a:xfrm>
            <a:off x="1208584" y="190962"/>
            <a:ext cx="6048672" cy="861774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2800" dirty="0" smtClean="0">
                <a:latin typeface="Arial" charset="0"/>
                <a:cs typeface="Arial" charset="0"/>
              </a:rPr>
              <a:t>MADÁRTETŰ-ATKA</a:t>
            </a:r>
            <a:br>
              <a:rPr lang="hu-HU" sz="2800" dirty="0" smtClean="0">
                <a:latin typeface="Arial" charset="0"/>
                <a:cs typeface="Arial" charset="0"/>
              </a:rPr>
            </a:br>
            <a:r>
              <a:rPr lang="hu-HU" sz="16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Vérszegénység- </a:t>
            </a:r>
            <a:r>
              <a:rPr lang="hu-HU" sz="1600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anaemia</a:t>
            </a:r>
            <a:r>
              <a:rPr lang="hu-HU" sz="16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/>
            </a:r>
            <a:br>
              <a:rPr lang="hu-HU" sz="1600" dirty="0" smtClean="0">
                <a:solidFill>
                  <a:srgbClr val="FF0000"/>
                </a:solidFill>
                <a:latin typeface="Arial" charset="0"/>
                <a:cs typeface="Arial" charset="0"/>
              </a:rPr>
            </a:br>
            <a:r>
              <a:rPr lang="hu-HU" sz="12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(folytatás)</a:t>
            </a:r>
            <a:endParaRPr lang="hu-HU" sz="2000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pic>
        <p:nvPicPr>
          <p:cNvPr id="10" name="Picture 36" descr="blwtick1"/>
          <p:cNvPicPr>
            <a:picLocks noChangeAspect="1" noChangeArrowheads="1"/>
          </p:cNvPicPr>
          <p:nvPr/>
        </p:nvPicPr>
        <p:blipFill>
          <a:blip r:embed="rId2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zövegdoboz 8"/>
          <p:cNvSpPr txBox="1"/>
          <p:nvPr/>
        </p:nvSpPr>
        <p:spPr>
          <a:xfrm>
            <a:off x="200472" y="1727733"/>
            <a:ext cx="6048672" cy="3789499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hu-HU" sz="1800" u="sng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Tojótyúkok vérének jellemző paraméterei: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endParaRPr lang="hu-HU" sz="1800" u="sng" dirty="0" smtClean="0">
              <a:solidFill>
                <a:srgbClr val="FF0000"/>
              </a:solidFill>
              <a:latin typeface="Arial" charset="0"/>
              <a:cs typeface="Arial" pitchFamily="34" charset="0"/>
            </a:endParaRP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Na+ 130-150 </a:t>
            </a:r>
            <a:r>
              <a:rPr lang="hu-HU" sz="1800" dirty="0" err="1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mmol</a:t>
            </a: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/L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Cl- 100-115 </a:t>
            </a:r>
            <a:r>
              <a:rPr lang="hu-HU" sz="1800" dirty="0" err="1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mmol</a:t>
            </a: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/L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K+ 3-5 </a:t>
            </a:r>
            <a:r>
              <a:rPr lang="hu-HU" sz="1800" dirty="0" err="1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mmol</a:t>
            </a: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/L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err="1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Ca</a:t>
            </a: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++ 5-7.5 </a:t>
            </a:r>
            <a:r>
              <a:rPr lang="hu-HU" sz="1800" dirty="0" err="1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mmol</a:t>
            </a: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/L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Mg+ 0.6-1.2 </a:t>
            </a:r>
            <a:r>
              <a:rPr lang="hu-HU" sz="1800" dirty="0" err="1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mmol</a:t>
            </a: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/L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P 1.6-2.2 </a:t>
            </a:r>
            <a:r>
              <a:rPr lang="hu-HU" sz="1800" dirty="0" err="1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mmol</a:t>
            </a: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/L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Glükóz tartalom 7.2-14.8 </a:t>
            </a:r>
            <a:r>
              <a:rPr lang="hu-HU" sz="1800" dirty="0" err="1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mmol</a:t>
            </a: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/L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err="1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Lipidek</a:t>
            </a: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 2-5 g/L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Összes fehérje 30-50 g/L</a:t>
            </a:r>
          </a:p>
          <a:p>
            <a:pPr marL="342900" indent="-34290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Összes esszenciális aminosav 136-167 </a:t>
            </a:r>
            <a:r>
              <a:rPr lang="hu-HU" sz="1800" dirty="0" err="1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mmol</a:t>
            </a:r>
            <a:r>
              <a:rPr lang="hu-HU" sz="1800" dirty="0" smtClean="0">
                <a:solidFill>
                  <a:srgbClr val="FF0000"/>
                </a:solidFill>
                <a:latin typeface="Arial" charset="0"/>
                <a:cs typeface="Arial" pitchFamily="34" charset="0"/>
              </a:rPr>
              <a:t>/100 ml </a:t>
            </a:r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53200" y="1556792"/>
            <a:ext cx="216963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 descr="http://taplalkozas.bioenergetikus.hu/taplalkozas/image0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53200" y="3668772"/>
            <a:ext cx="2160240" cy="19204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006561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Rectangle 2"/>
          <p:cNvSpPr>
            <a:spLocks noGrp="1" noChangeAspect="1"/>
          </p:cNvSpPr>
          <p:nvPr>
            <p:ph type="title"/>
          </p:nvPr>
        </p:nvSpPr>
        <p:spPr>
          <a:xfrm>
            <a:off x="1208584" y="190962"/>
            <a:ext cx="6048672" cy="677108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2800" dirty="0" smtClean="0">
                <a:latin typeface="Arial" charset="0"/>
                <a:cs typeface="Arial" charset="0"/>
              </a:rPr>
              <a:t>MADÁRTETŰ-ATKA</a:t>
            </a:r>
            <a:br>
              <a:rPr lang="hu-HU" sz="2800" dirty="0" smtClean="0">
                <a:latin typeface="Arial" charset="0"/>
                <a:cs typeface="Arial" charset="0"/>
              </a:rPr>
            </a:br>
            <a:r>
              <a:rPr lang="hu-HU" sz="1600" dirty="0" smtClean="0">
                <a:latin typeface="Arial" charset="0"/>
                <a:cs typeface="Arial" charset="0"/>
              </a:rPr>
              <a:t>tojótyúkok napi takarmányadagja</a:t>
            </a:r>
            <a:endParaRPr lang="hu-HU" sz="2000" dirty="0" smtClean="0">
              <a:latin typeface="Arial" charset="0"/>
              <a:cs typeface="Arial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47321"/>
          <a:stretch/>
        </p:blipFill>
        <p:spPr bwMode="auto">
          <a:xfrm>
            <a:off x="560512" y="1171265"/>
            <a:ext cx="8488389" cy="4994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6" descr="blwtick1"/>
          <p:cNvPicPr>
            <a:picLocks noChangeAspect="1" noChangeArrowheads="1"/>
          </p:cNvPicPr>
          <p:nvPr/>
        </p:nvPicPr>
        <p:blipFill>
          <a:blip r:embed="rId3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006561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Rectangle 2"/>
          <p:cNvSpPr>
            <a:spLocks noGrp="1" noChangeAspect="1"/>
          </p:cNvSpPr>
          <p:nvPr>
            <p:ph type="title"/>
          </p:nvPr>
        </p:nvSpPr>
        <p:spPr>
          <a:xfrm>
            <a:off x="1208584" y="190962"/>
            <a:ext cx="6048672" cy="861774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2800" dirty="0" smtClean="0">
                <a:latin typeface="Arial" charset="0"/>
                <a:cs typeface="Arial" charset="0"/>
              </a:rPr>
              <a:t>MADÁRTETŰ-ATKA</a:t>
            </a:r>
            <a:br>
              <a:rPr lang="hu-HU" sz="2800" dirty="0" smtClean="0">
                <a:latin typeface="Arial" charset="0"/>
                <a:cs typeface="Arial" charset="0"/>
              </a:rPr>
            </a:br>
            <a:r>
              <a:rPr lang="hu-HU" sz="1600" dirty="0" smtClean="0">
                <a:latin typeface="Arial" charset="0"/>
                <a:cs typeface="Arial" charset="0"/>
              </a:rPr>
              <a:t>tojótyúkok napi takarmányadagja</a:t>
            </a:r>
            <a:br>
              <a:rPr lang="hu-HU" sz="1600" dirty="0" smtClean="0">
                <a:latin typeface="Arial" charset="0"/>
                <a:cs typeface="Arial" charset="0"/>
              </a:rPr>
            </a:br>
            <a:r>
              <a:rPr lang="hu-HU" sz="1200" dirty="0" smtClean="0">
                <a:latin typeface="Arial" charset="0"/>
                <a:cs typeface="Arial" charset="0"/>
              </a:rPr>
              <a:t>(folytatás)</a:t>
            </a:r>
            <a:endParaRPr lang="hu-HU" sz="2000" dirty="0" smtClean="0">
              <a:latin typeface="Arial" charset="0"/>
              <a:cs typeface="Arial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50000"/>
          <a:stretch/>
        </p:blipFill>
        <p:spPr bwMode="auto">
          <a:xfrm>
            <a:off x="416496" y="1196752"/>
            <a:ext cx="8768579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6" descr="blwtick1"/>
          <p:cNvPicPr>
            <a:picLocks noChangeAspect="1" noChangeArrowheads="1"/>
          </p:cNvPicPr>
          <p:nvPr/>
        </p:nvPicPr>
        <p:blipFill>
          <a:blip r:embed="rId3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6300871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Rectangle 2"/>
          <p:cNvSpPr>
            <a:spLocks noGrp="1" noChangeAspect="1"/>
          </p:cNvSpPr>
          <p:nvPr>
            <p:ph type="title"/>
          </p:nvPr>
        </p:nvSpPr>
        <p:spPr>
          <a:xfrm>
            <a:off x="1208584" y="190962"/>
            <a:ext cx="6048672" cy="677108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2800" dirty="0" smtClean="0">
                <a:latin typeface="Arial" charset="0"/>
                <a:cs typeface="Arial" charset="0"/>
              </a:rPr>
              <a:t>MADÁRTETŰ-ATKA</a:t>
            </a:r>
            <a:br>
              <a:rPr lang="hu-HU" sz="2800" dirty="0" smtClean="0">
                <a:latin typeface="Arial" charset="0"/>
                <a:cs typeface="Arial" charset="0"/>
              </a:rPr>
            </a:br>
            <a:r>
              <a:rPr lang="hu-HU" sz="1600" dirty="0" smtClean="0">
                <a:latin typeface="Arial" charset="0"/>
                <a:cs typeface="Arial" charset="0"/>
              </a:rPr>
              <a:t>tojótyúkok </a:t>
            </a:r>
            <a:r>
              <a:rPr lang="hu-HU" sz="1600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VÉRvesztesége</a:t>
            </a:r>
            <a:endParaRPr lang="hu-HU" sz="2000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pic>
        <p:nvPicPr>
          <p:cNvPr id="10" name="Picture 36" descr="blwtick1"/>
          <p:cNvPicPr>
            <a:picLocks noChangeAspect="1" noChangeArrowheads="1"/>
          </p:cNvPicPr>
          <p:nvPr/>
        </p:nvPicPr>
        <p:blipFill>
          <a:blip r:embed="rId2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zövegdoboz 6"/>
          <p:cNvSpPr txBox="1"/>
          <p:nvPr/>
        </p:nvSpPr>
        <p:spPr>
          <a:xfrm>
            <a:off x="200472" y="1556792"/>
            <a:ext cx="6768752" cy="407893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Egy tojótyúk vérmennyisége a testtömegének az 5-7% (2 kg-os tyúk esetén ez 100-140 g/madár)</a:t>
            </a:r>
          </a:p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hu-HU" sz="18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Átlagos fertőzöttség esetén a madártetű-atka létszáma egy madáron 50 000 darab (erős fertőzés esetén ez a szám akár 10x annyi)</a:t>
            </a:r>
          </a:p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hu-HU" sz="18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Egy madártetű-atka egyszerre nagyjából 0.2 mg vért szív</a:t>
            </a:r>
          </a:p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hu-HU" sz="18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Ezekből az adatokból kiszámolható hogy egy tojótyúk vérvesztesége elérheti a 10 grammot </a:t>
            </a:r>
          </a:p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hu-HU" sz="18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Ez a madár teljes vérmennyiségének a 10-14%-a </a:t>
            </a:r>
          </a:p>
        </p:txBody>
      </p:sp>
      <p:pic>
        <p:nvPicPr>
          <p:cNvPr id="40962" name="Picture 2" descr="https://encrypted-tbn2.gstatic.com/images?q=tbn:ANd9GcT6jKdhZuL-inxfqncAcmJF634zWAKsPYi01sDOQfAw1V75-glyw7oELkY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57256" y="1412776"/>
            <a:ext cx="2160240" cy="2102376"/>
          </a:xfrm>
          <a:prstGeom prst="rect">
            <a:avLst/>
          </a:prstGeom>
          <a:noFill/>
        </p:spPr>
      </p:pic>
      <p:pic>
        <p:nvPicPr>
          <p:cNvPr id="40968" name="Picture 8" descr="vérátömleszté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57255" y="3717032"/>
            <a:ext cx="2208245" cy="20162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006561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Rectangle 2"/>
          <p:cNvSpPr>
            <a:spLocks noGrp="1" noChangeAspect="1"/>
          </p:cNvSpPr>
          <p:nvPr>
            <p:ph type="title"/>
          </p:nvPr>
        </p:nvSpPr>
        <p:spPr>
          <a:xfrm>
            <a:off x="1208584" y="190962"/>
            <a:ext cx="6048672" cy="677108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2800" dirty="0" smtClean="0">
                <a:latin typeface="Arial" charset="0"/>
                <a:cs typeface="Arial" charset="0"/>
              </a:rPr>
              <a:t>MADÁRTETŰ-ATKA</a:t>
            </a:r>
            <a:br>
              <a:rPr lang="hu-HU" sz="2800" dirty="0" smtClean="0">
                <a:latin typeface="Arial" charset="0"/>
                <a:cs typeface="Arial" charset="0"/>
              </a:rPr>
            </a:br>
            <a:r>
              <a:rPr lang="hu-HU" sz="1600" dirty="0" smtClean="0">
                <a:latin typeface="Arial" charset="0"/>
                <a:cs typeface="Arial" charset="0"/>
              </a:rPr>
              <a:t>Takarmányértékesítés-</a:t>
            </a:r>
            <a:r>
              <a:rPr lang="hu-HU" sz="16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vérveszteség</a:t>
            </a:r>
            <a:endParaRPr lang="hu-HU" sz="2000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pic>
        <p:nvPicPr>
          <p:cNvPr id="10" name="Picture 36" descr="blwtick1"/>
          <p:cNvPicPr>
            <a:picLocks noChangeAspect="1" noChangeArrowheads="1"/>
          </p:cNvPicPr>
          <p:nvPr/>
        </p:nvPicPr>
        <p:blipFill>
          <a:blip r:embed="rId2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 descr="https://encrypted-tbn3.gstatic.com/images?q=tbn:ANd9GcQPNq1TtxVladhBn1HDzdEvYQ6CF86ckURcPdfaDd_rRIm9YQiRTejm0Q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89304" y="1844824"/>
            <a:ext cx="2016224" cy="1440160"/>
          </a:xfrm>
          <a:prstGeom prst="rect">
            <a:avLst/>
          </a:prstGeom>
          <a:noFill/>
        </p:spPr>
      </p:pic>
      <p:pic>
        <p:nvPicPr>
          <p:cNvPr id="14342" name="Picture 6" descr="https://encrypted-tbn0.gstatic.com/images?q=tbn:ANd9GcQsHZY5VveoO3vk-FEbR_awftv_7hxyBilgVtos6GgdRQD8mskMrnO1EDha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61312" y="3789040"/>
            <a:ext cx="1824201" cy="1368152"/>
          </a:xfrm>
          <a:prstGeom prst="rect">
            <a:avLst/>
          </a:prstGeom>
          <a:noFill/>
        </p:spPr>
      </p:pic>
      <p:sp>
        <p:nvSpPr>
          <p:cNvPr id="8" name="Ellipszis 7"/>
          <p:cNvSpPr/>
          <p:nvPr/>
        </p:nvSpPr>
        <p:spPr>
          <a:xfrm>
            <a:off x="2288704" y="1268760"/>
            <a:ext cx="2808312" cy="1224136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6800" rIns="36000" rtlCol="0" anchor="t" anchorCtr="0"/>
          <a:lstStyle/>
          <a:p>
            <a:pPr marL="93663" indent="-93663" algn="l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endParaRPr lang="hu-HU" sz="1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3008784" y="1708122"/>
            <a:ext cx="1656184" cy="289438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93663" marR="0" indent="-93663" algn="l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hu-HU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120-130</a:t>
            </a:r>
            <a:r>
              <a:rPr kumimoji="0" lang="hu-HU" sz="1800" i="0" u="none" strike="noStrike" kern="1200" cap="none" spc="0" normalizeH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g/nap</a:t>
            </a:r>
            <a:endParaRPr kumimoji="0" lang="hu-HU" sz="1800" i="0" u="none" strike="noStrike" kern="1200" cap="none" spc="0" normalizeH="0" baseline="0" noProof="0" dirty="0" smtClean="0">
              <a:ln>
                <a:noFill/>
              </a:ln>
              <a:solidFill>
                <a:srgbClr val="0B870B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2864768" y="4005064"/>
            <a:ext cx="1769715" cy="289438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 marL="93663" marR="0" indent="-93663" algn="l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20 % csökkenés</a:t>
            </a:r>
            <a:endParaRPr kumimoji="0" lang="hu-HU" sz="1800" i="0" u="none" strike="noStrike" kern="1200" cap="none" spc="0" normalizeH="0" baseline="0" noProof="0" dirty="0" smtClean="0">
              <a:ln>
                <a:noFill/>
              </a:ln>
              <a:solidFill>
                <a:srgbClr val="0B870B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2" name="Ellipszis 11"/>
          <p:cNvSpPr/>
          <p:nvPr/>
        </p:nvSpPr>
        <p:spPr>
          <a:xfrm>
            <a:off x="2648744" y="3717032"/>
            <a:ext cx="2088232" cy="864096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6800" rIns="36000" rtlCol="0" anchor="t" anchorCtr="0"/>
          <a:lstStyle/>
          <a:p>
            <a:pPr marL="93663" indent="-93663" algn="l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endParaRPr lang="hu-HU" sz="1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3296816" y="4913408"/>
            <a:ext cx="936104" cy="315792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93663" marR="0" indent="-93663" algn="l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hu-HU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10-15</a:t>
            </a:r>
            <a:r>
              <a:rPr kumimoji="0" lang="hu-HU" sz="1800" i="0" u="none" strike="noStrike" kern="1200" cap="none" spc="0" normalizeH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%</a:t>
            </a:r>
            <a:endParaRPr kumimoji="0" lang="hu-HU" sz="1800" i="0" u="none" strike="noStrike" kern="1200" cap="none" spc="0" normalizeH="0" baseline="0" noProof="0" dirty="0" smtClean="0">
              <a:ln>
                <a:noFill/>
              </a:ln>
              <a:solidFill>
                <a:srgbClr val="0B870B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6" name="Ellipszis 15"/>
          <p:cNvSpPr/>
          <p:nvPr/>
        </p:nvSpPr>
        <p:spPr>
          <a:xfrm>
            <a:off x="2864768" y="4653136"/>
            <a:ext cx="1728192" cy="79208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6800" rIns="36000" rtlCol="0" anchor="t" anchorCtr="0"/>
          <a:lstStyle/>
          <a:p>
            <a:pPr marL="93663" indent="-93663" algn="l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endParaRPr lang="hu-HU" sz="1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Szövegdoboz 16"/>
          <p:cNvSpPr txBox="1"/>
          <p:nvPr/>
        </p:nvSpPr>
        <p:spPr>
          <a:xfrm>
            <a:off x="3440832" y="5733256"/>
            <a:ext cx="936104" cy="315792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93663" marR="0" indent="-93663" algn="l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hu-HU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5-8</a:t>
            </a:r>
            <a:r>
              <a:rPr kumimoji="0" lang="hu-HU" sz="1800" i="0" u="none" strike="noStrike" kern="1200" cap="none" spc="0" normalizeH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%</a:t>
            </a:r>
            <a:endParaRPr kumimoji="0" lang="hu-HU" sz="1800" i="0" u="none" strike="noStrike" kern="1200" cap="none" spc="0" normalizeH="0" baseline="0" noProof="0" dirty="0" smtClean="0">
              <a:ln>
                <a:noFill/>
              </a:ln>
              <a:solidFill>
                <a:srgbClr val="0B870B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0" name="Ellipszis 19"/>
          <p:cNvSpPr/>
          <p:nvPr/>
        </p:nvSpPr>
        <p:spPr>
          <a:xfrm>
            <a:off x="2936776" y="5517232"/>
            <a:ext cx="1584176" cy="72008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6800" rIns="36000" rtlCol="0" anchor="t" anchorCtr="0"/>
          <a:lstStyle/>
          <a:p>
            <a:pPr marL="93663" indent="-93663" algn="l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endParaRPr lang="hu-HU" sz="1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Szövegdoboz 20"/>
          <p:cNvSpPr txBox="1"/>
          <p:nvPr/>
        </p:nvSpPr>
        <p:spPr>
          <a:xfrm>
            <a:off x="3296816" y="2924944"/>
            <a:ext cx="859210" cy="289438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 marL="93663" marR="0" indent="-93663" algn="l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50-50 %</a:t>
            </a:r>
            <a:endParaRPr kumimoji="0" lang="hu-HU" sz="1800" i="0" u="none" strike="noStrike" kern="1200" cap="none" spc="0" normalizeH="0" baseline="0" noProof="0" dirty="0" smtClean="0">
              <a:ln>
                <a:noFill/>
              </a:ln>
              <a:solidFill>
                <a:srgbClr val="0B870B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2" name="Ellipszis 21"/>
          <p:cNvSpPr/>
          <p:nvPr/>
        </p:nvSpPr>
        <p:spPr>
          <a:xfrm>
            <a:off x="2504728" y="2564904"/>
            <a:ext cx="2376264" cy="108012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6800" rIns="36000" rtlCol="0" anchor="t" anchorCtr="0"/>
          <a:lstStyle/>
          <a:p>
            <a:pPr marL="93663" indent="-93663" algn="l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endParaRPr lang="hu-HU" sz="1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065615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6" grpId="0" animBg="1"/>
      <p:bldP spid="20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Rectangle 2"/>
          <p:cNvSpPr>
            <a:spLocks noGrp="1" noChangeAspect="1"/>
          </p:cNvSpPr>
          <p:nvPr>
            <p:ph type="title"/>
          </p:nvPr>
        </p:nvSpPr>
        <p:spPr>
          <a:xfrm>
            <a:off x="1208584" y="190962"/>
            <a:ext cx="6048672" cy="677108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2800" dirty="0" smtClean="0">
                <a:latin typeface="Arial" charset="0"/>
                <a:cs typeface="Arial" charset="0"/>
              </a:rPr>
              <a:t>MADÁRTETŰ-ATKA</a:t>
            </a:r>
            <a:br>
              <a:rPr lang="hu-HU" sz="2800" dirty="0" smtClean="0">
                <a:latin typeface="Arial" charset="0"/>
                <a:cs typeface="Arial" charset="0"/>
              </a:rPr>
            </a:br>
            <a:r>
              <a:rPr lang="hu-HU" sz="1600" dirty="0" smtClean="0">
                <a:latin typeface="Arial" charset="0"/>
                <a:cs typeface="Arial" charset="0"/>
              </a:rPr>
              <a:t>új tudományos eredmények</a:t>
            </a:r>
            <a:endParaRPr lang="hu-HU" sz="2000" dirty="0" smtClean="0">
              <a:latin typeface="Arial" charset="0"/>
              <a:cs typeface="Arial" charset="0"/>
            </a:endParaRPr>
          </a:p>
        </p:txBody>
      </p:sp>
      <p:pic>
        <p:nvPicPr>
          <p:cNvPr id="10" name="Picture 36" descr="blwtick1"/>
          <p:cNvPicPr>
            <a:picLocks noChangeAspect="1" noChangeArrowheads="1"/>
          </p:cNvPicPr>
          <p:nvPr/>
        </p:nvPicPr>
        <p:blipFill>
          <a:blip r:embed="rId2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zövegdoboz 7"/>
          <p:cNvSpPr txBox="1"/>
          <p:nvPr/>
        </p:nvSpPr>
        <p:spPr>
          <a:xfrm>
            <a:off x="128464" y="1340768"/>
            <a:ext cx="6696744" cy="4210383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hu-H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Sparagano és </a:t>
            </a:r>
            <a:r>
              <a:rPr kumimoji="0" lang="hu-HU" sz="20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mtsai</a:t>
            </a:r>
            <a:r>
              <a:rPr kumimoji="0" lang="hu-H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 nyomán</a:t>
            </a:r>
            <a:r>
              <a:rPr kumimoji="0" lang="hu-HU" sz="2000" i="0" u="none" strike="noStrike" kern="1200" cap="none" spc="0" normalizeH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hu-H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(2014)</a:t>
            </a: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lang="hu-HU" sz="2000" baseline="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kumimoji="0" lang="hu-HU" sz="2000" i="0" u="none" strike="noStrike" kern="1200" cap="none" spc="0" normalizeH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Egységes Integrált Mentesítési Eljárási (</a:t>
            </a:r>
            <a:r>
              <a:rPr kumimoji="0" lang="hu-HU" sz="2000" i="0" u="none" strike="noStrike" kern="1200" cap="none" spc="0" normalizeH="0" noProof="0" dirty="0" err="1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Integrated</a:t>
            </a:r>
            <a:r>
              <a:rPr kumimoji="0" lang="hu-HU" sz="2000" i="0" u="none" strike="noStrike" kern="1200" cap="none" spc="0" normalizeH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Pest Management, IPM) rendszer kidolgozása a cél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kumimoji="0" lang="hu-HU" sz="2000" i="0" u="none" strike="noStrike" kern="1200" cap="none" spc="0" normalizeH="0" noProof="0" dirty="0" smtClean="0">
              <a:ln>
                <a:noFill/>
              </a:ln>
              <a:solidFill>
                <a:srgbClr val="0B870B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2000" dirty="0" smtClean="0">
                <a:solidFill>
                  <a:srgbClr val="0B870B"/>
                </a:solidFill>
                <a:cs typeface="Arial" pitchFamily="34" charset="0"/>
              </a:rPr>
              <a:t>Ennek lényege egy automata  atka számláló, amely össze van kapcsolva egy programmal. A program előre jelzi a gazdaságilag legkedvezőbb időpontot a kezelésre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20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hu-HU" sz="2000" dirty="0" smtClean="0">
                <a:solidFill>
                  <a:srgbClr val="0B870B"/>
                </a:solidFill>
                <a:cs typeface="Arial" pitchFamily="34" charset="0"/>
              </a:rPr>
              <a:t>- Áttekintés a jelenlegi, piaci bevezetés alatt álló és jövőbeni lehetőségekről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73280" y="1265927"/>
            <a:ext cx="1660972" cy="2235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dermanyssus gallinae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3280" y="3777704"/>
            <a:ext cx="1860550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006561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Rectangle 2"/>
          <p:cNvSpPr>
            <a:spLocks noGrp="1" noChangeAspect="1"/>
          </p:cNvSpPr>
          <p:nvPr>
            <p:ph type="title"/>
          </p:nvPr>
        </p:nvSpPr>
        <p:spPr>
          <a:xfrm>
            <a:off x="1208584" y="190962"/>
            <a:ext cx="6048672" cy="861774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2800" dirty="0" smtClean="0">
                <a:latin typeface="Arial" charset="0"/>
                <a:cs typeface="Arial" charset="0"/>
              </a:rPr>
              <a:t>MADÁRTETŰ-ATKA</a:t>
            </a:r>
            <a:br>
              <a:rPr lang="hu-HU" sz="2800" dirty="0" smtClean="0">
                <a:latin typeface="Arial" charset="0"/>
                <a:cs typeface="Arial" charset="0"/>
              </a:rPr>
            </a:br>
            <a:r>
              <a:rPr lang="hu-HU" sz="1600" dirty="0" smtClean="0">
                <a:latin typeface="Arial" charset="0"/>
                <a:cs typeface="Arial" charset="0"/>
              </a:rPr>
              <a:t>új tudományos eredmények</a:t>
            </a:r>
            <a:br>
              <a:rPr lang="hu-HU" sz="1600" dirty="0" smtClean="0">
                <a:latin typeface="Arial" charset="0"/>
                <a:cs typeface="Arial" charset="0"/>
              </a:rPr>
            </a:br>
            <a:r>
              <a:rPr lang="hu-HU" sz="1200" dirty="0" smtClean="0">
                <a:latin typeface="Arial" charset="0"/>
                <a:cs typeface="Arial" charset="0"/>
              </a:rPr>
              <a:t>(folytatás)</a:t>
            </a:r>
            <a:endParaRPr lang="hu-HU" sz="2000" dirty="0" smtClean="0">
              <a:latin typeface="Arial" charset="0"/>
              <a:cs typeface="Arial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128464" y="1196752"/>
            <a:ext cx="7416824" cy="5087611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93663" indent="-93663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hu-HU" sz="1800" u="sng" dirty="0" smtClean="0">
                <a:solidFill>
                  <a:srgbClr val="0B870B"/>
                </a:solidFill>
                <a:cs typeface="Arial" pitchFamily="34" charset="0"/>
              </a:rPr>
              <a:t>JELENLEGI</a:t>
            </a:r>
          </a:p>
          <a:p>
            <a:pPr marL="93663" indent="-93663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endParaRPr lang="hu-HU" sz="1400" u="sng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Elterjedt a fizikai tisztítás+szintetikus atkaölők használata (35 szer tesztelése történt meg eddig)</a:t>
            </a:r>
          </a:p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hu-HU" sz="14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Kutatások kimutatták a rezisztencia kialakulását, ráadásul egyes atkaölők hatóanyagai felhalmozódhatnak a szervekben, szövetekben</a:t>
            </a:r>
          </a:p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hu-HU" sz="14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Piacon kapható  </a:t>
            </a:r>
            <a:r>
              <a:rPr lang="hu-HU" sz="1800" dirty="0" err="1" smtClean="0">
                <a:solidFill>
                  <a:srgbClr val="0B870B"/>
                </a:solidFill>
                <a:cs typeface="Arial" pitchFamily="34" charset="0"/>
              </a:rPr>
              <a:t>bio</a:t>
            </a: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 rovarölő termékek hatékonysága 97%-os, 28 napon keresztül, de rezisztencia itt is kialakul</a:t>
            </a:r>
          </a:p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hu-HU" sz="14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indent="-273050" algn="just" defTabSz="2700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Inert anyagok (semleges anyag, nem oldódik, nem bomlik, környezettel nem lép reakcióba)  használata, amelyek abszorbeálják a </a:t>
            </a:r>
            <a:r>
              <a:rPr lang="hu-HU" sz="1800" dirty="0" err="1" smtClean="0">
                <a:solidFill>
                  <a:srgbClr val="0B870B"/>
                </a:solidFill>
                <a:cs typeface="Arial" pitchFamily="34" charset="0"/>
              </a:rPr>
              <a:t>lipideket</a:t>
            </a: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 az atka felületén, ezzel dehidratálják, tehát ezek a szerek az atka kutikuláját támadják, viaszos felszínét károsítják</a:t>
            </a:r>
          </a:p>
        </p:txBody>
      </p:sp>
      <p:pic>
        <p:nvPicPr>
          <p:cNvPr id="9" name="Kép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6583482" y="2926626"/>
            <a:ext cx="4416507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6" descr="blwtick1"/>
          <p:cNvPicPr>
            <a:picLocks noChangeAspect="1" noChangeArrowheads="1"/>
          </p:cNvPicPr>
          <p:nvPr/>
        </p:nvPicPr>
        <p:blipFill>
          <a:blip r:embed="rId3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006561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Rectangle 2"/>
          <p:cNvSpPr>
            <a:spLocks noGrp="1" noChangeAspect="1"/>
          </p:cNvSpPr>
          <p:nvPr>
            <p:ph type="title"/>
          </p:nvPr>
        </p:nvSpPr>
        <p:spPr>
          <a:xfrm>
            <a:off x="1208584" y="190962"/>
            <a:ext cx="6048672" cy="861774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2800" dirty="0" smtClean="0">
                <a:latin typeface="Arial" charset="0"/>
                <a:cs typeface="Arial" charset="0"/>
              </a:rPr>
              <a:t>MADÁRTETŰ-ATKA</a:t>
            </a:r>
            <a:br>
              <a:rPr lang="hu-HU" sz="2800" dirty="0" smtClean="0">
                <a:latin typeface="Arial" charset="0"/>
                <a:cs typeface="Arial" charset="0"/>
              </a:rPr>
            </a:br>
            <a:r>
              <a:rPr lang="hu-HU" sz="1600" dirty="0" smtClean="0">
                <a:latin typeface="Arial" charset="0"/>
                <a:cs typeface="Arial" charset="0"/>
              </a:rPr>
              <a:t>új tudományos eredmények</a:t>
            </a:r>
            <a:br>
              <a:rPr lang="hu-HU" sz="1600" dirty="0" smtClean="0">
                <a:latin typeface="Arial" charset="0"/>
                <a:cs typeface="Arial" charset="0"/>
              </a:rPr>
            </a:br>
            <a:r>
              <a:rPr lang="hu-HU" sz="1200" dirty="0" smtClean="0">
                <a:latin typeface="Arial" charset="0"/>
                <a:cs typeface="Arial" charset="0"/>
              </a:rPr>
              <a:t> (folytatás)</a:t>
            </a:r>
            <a:endParaRPr lang="hu-HU" sz="2000" dirty="0" smtClean="0">
              <a:latin typeface="Arial" charset="0"/>
              <a:cs typeface="Arial" charset="0"/>
            </a:endParaRPr>
          </a:p>
        </p:txBody>
      </p:sp>
      <p:pic>
        <p:nvPicPr>
          <p:cNvPr id="10" name="Picture 36" descr="blwtick1"/>
          <p:cNvPicPr>
            <a:picLocks noChangeAspect="1" noChangeArrowheads="1"/>
          </p:cNvPicPr>
          <p:nvPr/>
        </p:nvPicPr>
        <p:blipFill>
          <a:blip r:embed="rId2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zövegdoboz 7"/>
          <p:cNvSpPr txBox="1"/>
          <p:nvPr/>
        </p:nvSpPr>
        <p:spPr>
          <a:xfrm>
            <a:off x="344488" y="1384182"/>
            <a:ext cx="7200800" cy="4421082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hu-HU" sz="1800" i="0" u="sng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FELTÖREKVŐ</a:t>
            </a: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lang="hu-HU" sz="1800" u="sng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Növényi eredetű termékek, esszenciális olajok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8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Egyes ragadozó atkafajok mint  biológiai védekezés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8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Üres baromfi ólakban a hőmérséklet szabályozás: 45 C vagy fölé történő melegítés. Drága és kevésbé eredményes, de inert szerek alkalmazásával a hatékonyság fokozható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8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A Rovar Növekedését Szabályozó rendszer (</a:t>
            </a:r>
            <a:r>
              <a:rPr lang="hu-HU" sz="1800" dirty="0" err="1" smtClean="0">
                <a:solidFill>
                  <a:srgbClr val="0B870B"/>
                </a:solidFill>
                <a:cs typeface="Arial" pitchFamily="34" charset="0"/>
              </a:rPr>
              <a:t>Insect</a:t>
            </a: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 </a:t>
            </a:r>
            <a:r>
              <a:rPr lang="hu-HU" sz="1800" dirty="0" err="1" smtClean="0">
                <a:solidFill>
                  <a:srgbClr val="0B870B"/>
                </a:solidFill>
                <a:cs typeface="Arial" pitchFamily="34" charset="0"/>
              </a:rPr>
              <a:t>Growth</a:t>
            </a: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 </a:t>
            </a:r>
            <a:r>
              <a:rPr lang="hu-HU" sz="1800" dirty="0" err="1" smtClean="0">
                <a:solidFill>
                  <a:srgbClr val="0B870B"/>
                </a:solidFill>
                <a:cs typeface="Arial" pitchFamily="34" charset="0"/>
              </a:rPr>
              <a:t>Regulators-IGRs</a:t>
            </a: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) szintén fontos szerepet tölthet be. A </a:t>
            </a:r>
            <a:r>
              <a:rPr lang="hu-HU" sz="1800" dirty="0" err="1" smtClean="0">
                <a:solidFill>
                  <a:srgbClr val="0B870B"/>
                </a:solidFill>
                <a:cs typeface="Arial" pitchFamily="34" charset="0"/>
              </a:rPr>
              <a:t>triflumuronról</a:t>
            </a: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 kimutatták hogy gátolják a tojásból való kikelést, és a kitin képződésre ható gátlását </a:t>
            </a:r>
          </a:p>
        </p:txBody>
      </p:sp>
      <p:pic>
        <p:nvPicPr>
          <p:cNvPr id="1026" name="Picture 2" descr="http://www.netbaby.hu/images/articleimages/200711/kakukkfu%20cop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89304" y="1628800"/>
            <a:ext cx="1561356" cy="962837"/>
          </a:xfrm>
          <a:prstGeom prst="rect">
            <a:avLst/>
          </a:prstGeom>
          <a:noFill/>
        </p:spPr>
      </p:pic>
      <p:pic>
        <p:nvPicPr>
          <p:cNvPr id="1028" name="Picture 4" descr="http://www.holegfuvo.eu/images/G45N-C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05328" y="3140570"/>
            <a:ext cx="1876425" cy="1152526"/>
          </a:xfrm>
          <a:prstGeom prst="rect">
            <a:avLst/>
          </a:prstGeom>
          <a:noFill/>
        </p:spPr>
      </p:pic>
      <p:pic>
        <p:nvPicPr>
          <p:cNvPr id="1030" name="Picture 6" descr="File:Triflumuron-3D-balls.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194454">
            <a:off x="6847565" y="4854233"/>
            <a:ext cx="2909413" cy="1440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006561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Rectangle 2"/>
          <p:cNvSpPr>
            <a:spLocks noGrp="1" noChangeAspect="1"/>
          </p:cNvSpPr>
          <p:nvPr>
            <p:ph type="title"/>
          </p:nvPr>
        </p:nvSpPr>
        <p:spPr>
          <a:xfrm>
            <a:off x="1208584" y="190962"/>
            <a:ext cx="6048672" cy="984885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2800" dirty="0" smtClean="0">
                <a:latin typeface="Arial" charset="0"/>
                <a:cs typeface="Arial" charset="0"/>
              </a:rPr>
              <a:t>MADÁRTETŰ-ATKA</a:t>
            </a:r>
            <a:br>
              <a:rPr lang="hu-HU" sz="2800" dirty="0" smtClean="0">
                <a:latin typeface="Arial" charset="0"/>
                <a:cs typeface="Arial" charset="0"/>
              </a:rPr>
            </a:br>
            <a:r>
              <a:rPr lang="hu-HU" sz="1600" dirty="0" smtClean="0">
                <a:latin typeface="Arial" charset="0"/>
                <a:cs typeface="Arial" charset="0"/>
              </a:rPr>
              <a:t>új tudományos eredmények</a:t>
            </a:r>
            <a:br>
              <a:rPr lang="hu-HU" sz="1600" dirty="0" smtClean="0">
                <a:latin typeface="Arial" charset="0"/>
                <a:cs typeface="Arial" charset="0"/>
              </a:rPr>
            </a:br>
            <a:r>
              <a:rPr lang="hu-HU" sz="2000" dirty="0" smtClean="0">
                <a:latin typeface="Arial" charset="0"/>
                <a:cs typeface="Arial" charset="0"/>
              </a:rPr>
              <a:t> </a:t>
            </a:r>
            <a:r>
              <a:rPr lang="hu-HU" sz="1200" dirty="0" smtClean="0">
                <a:latin typeface="Arial" charset="0"/>
                <a:cs typeface="Arial" charset="0"/>
              </a:rPr>
              <a:t>(folytatás)</a:t>
            </a:r>
            <a:endParaRPr lang="hu-HU" sz="2000" dirty="0" smtClean="0">
              <a:latin typeface="Arial" charset="0"/>
              <a:cs typeface="Arial" charset="0"/>
            </a:endParaRPr>
          </a:p>
        </p:txBody>
      </p:sp>
      <p:pic>
        <p:nvPicPr>
          <p:cNvPr id="10" name="Picture 36" descr="blwtick1"/>
          <p:cNvPicPr>
            <a:picLocks noChangeAspect="1" noChangeArrowheads="1"/>
          </p:cNvPicPr>
          <p:nvPr/>
        </p:nvPicPr>
        <p:blipFill>
          <a:blip r:embed="rId2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zövegdoboz 7"/>
          <p:cNvSpPr txBox="1"/>
          <p:nvPr/>
        </p:nvSpPr>
        <p:spPr>
          <a:xfrm>
            <a:off x="128464" y="1204461"/>
            <a:ext cx="7056784" cy="513999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93663" marR="0" indent="-93663" algn="l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hu-HU" sz="1700" u="sng" dirty="0" smtClean="0">
                <a:solidFill>
                  <a:srgbClr val="0B870B"/>
                </a:solidFill>
                <a:cs typeface="Arial" pitchFamily="34" charset="0"/>
              </a:rPr>
              <a:t>JÖVŐBENI</a:t>
            </a:r>
          </a:p>
          <a:p>
            <a:pPr marL="93663" marR="0" indent="-93663" algn="l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hu-HU" sz="1000" u="sng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Fénnyel való manipuláció megzavarhatja a D. </a:t>
            </a:r>
            <a:r>
              <a:rPr lang="hu-HU" sz="1700" dirty="0" err="1" smtClean="0">
                <a:solidFill>
                  <a:srgbClr val="0B870B"/>
                </a:solidFill>
                <a:cs typeface="Arial" pitchFamily="34" charset="0"/>
              </a:rPr>
              <a:t>Gallinae</a:t>
            </a: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 viselkedését a gazdaállat megkeresésében  (EU előírás 8 óra)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0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 Jelenleg nem érhető el olyan atkacsapda/csali amelyek </a:t>
            </a:r>
            <a:r>
              <a:rPr lang="hu-HU" sz="1700" dirty="0" err="1" smtClean="0">
                <a:solidFill>
                  <a:srgbClr val="0B870B"/>
                </a:solidFill>
                <a:cs typeface="Arial" pitchFamily="34" charset="0"/>
              </a:rPr>
              <a:t>feromonokkal</a:t>
            </a: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 és </a:t>
            </a:r>
            <a:r>
              <a:rPr lang="hu-HU" sz="1700" dirty="0" err="1" smtClean="0">
                <a:solidFill>
                  <a:srgbClr val="0B870B"/>
                </a:solidFill>
                <a:cs typeface="Arial" pitchFamily="34" charset="0"/>
              </a:rPr>
              <a:t>kairomonokkal</a:t>
            </a: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 csalnák magukhoz az atkákat, de már sikeresen azonosítottak olyan vegyületeket, amelyek alkalmasak lehetnek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0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Vakcinák előállítása nehéz feladat </a:t>
            </a:r>
            <a:r>
              <a:rPr lang="hu-HU" sz="1700" dirty="0" err="1" smtClean="0">
                <a:solidFill>
                  <a:srgbClr val="0B870B"/>
                </a:solidFill>
                <a:cs typeface="Arial" pitchFamily="34" charset="0"/>
              </a:rPr>
              <a:t>ektoparaziták</a:t>
            </a: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 ellen, még jelenleg is folynak a kutatások (2013 Angol projekt, </a:t>
            </a:r>
            <a:r>
              <a:rPr lang="hu-HU" sz="1700" dirty="0" err="1" smtClean="0">
                <a:solidFill>
                  <a:srgbClr val="0B870B"/>
                </a:solidFill>
                <a:cs typeface="Arial" pitchFamily="34" charset="0"/>
              </a:rPr>
              <a:t>Moredun</a:t>
            </a: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, 550 000 GBP)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0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Bakteriális </a:t>
            </a:r>
            <a:r>
              <a:rPr lang="hu-HU" sz="1700" dirty="0" err="1" smtClean="0">
                <a:solidFill>
                  <a:srgbClr val="0B870B"/>
                </a:solidFill>
                <a:cs typeface="Arial" pitchFamily="34" charset="0"/>
              </a:rPr>
              <a:t>endoszimbionták</a:t>
            </a: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  területén elenyésző kutatás történt, még nincsenek lehetőségek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0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Rovarpatogén gombák területén már több kutatás zajlott, 58 gombafaj képes megfertőzni 73 atkafajt</a:t>
            </a: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9264" y="1772816"/>
            <a:ext cx="2378676" cy="158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Csábítsd el a férfiakat!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9264" y="3573016"/>
            <a:ext cx="2376264" cy="1224136"/>
          </a:xfrm>
          <a:prstGeom prst="rect">
            <a:avLst/>
          </a:prstGeom>
          <a:noFill/>
        </p:spPr>
      </p:pic>
      <p:pic>
        <p:nvPicPr>
          <p:cNvPr id="2057" name="Picture 9" descr="http://explorerworld.hu/wp-content/uploads/2012/02/132855007154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7933547" y="4264878"/>
            <a:ext cx="1167697" cy="23762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006561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6" name="Rectangle 2"/>
          <p:cNvSpPr>
            <a:spLocks noGrp="1" noChangeAspect="1"/>
          </p:cNvSpPr>
          <p:nvPr>
            <p:ph type="title"/>
          </p:nvPr>
        </p:nvSpPr>
        <p:spPr>
          <a:xfrm>
            <a:off x="1208584" y="190962"/>
            <a:ext cx="6048672" cy="861774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2800" dirty="0" smtClean="0">
                <a:latin typeface="Arial" charset="0"/>
                <a:cs typeface="Arial" charset="0"/>
              </a:rPr>
              <a:t>MADÁRTETŰ-ATKA</a:t>
            </a:r>
            <a:br>
              <a:rPr lang="hu-HU" sz="2800" dirty="0" smtClean="0">
                <a:latin typeface="Arial" charset="0"/>
                <a:cs typeface="Arial" charset="0"/>
              </a:rPr>
            </a:br>
            <a:r>
              <a:rPr lang="hu-HU" sz="1600" dirty="0" smtClean="0">
                <a:latin typeface="Arial" charset="0"/>
                <a:cs typeface="Arial" charset="0"/>
              </a:rPr>
              <a:t>új tudományos eredmények</a:t>
            </a:r>
            <a:br>
              <a:rPr lang="hu-HU" sz="1600" dirty="0" smtClean="0">
                <a:latin typeface="Arial" charset="0"/>
                <a:cs typeface="Arial" charset="0"/>
              </a:rPr>
            </a:br>
            <a:r>
              <a:rPr lang="hu-HU" sz="1200" dirty="0" smtClean="0">
                <a:latin typeface="Arial" charset="0"/>
                <a:cs typeface="Arial" charset="0"/>
              </a:rPr>
              <a:t> (folytatás)</a:t>
            </a:r>
            <a:endParaRPr lang="hu-HU" sz="2000" dirty="0" smtClean="0">
              <a:latin typeface="Arial" charset="0"/>
              <a:cs typeface="Arial" charset="0"/>
            </a:endParaRPr>
          </a:p>
        </p:txBody>
      </p:sp>
      <p:pic>
        <p:nvPicPr>
          <p:cNvPr id="10" name="Picture 36" descr="blwtick1"/>
          <p:cNvPicPr>
            <a:picLocks noChangeAspect="1" noChangeArrowheads="1"/>
          </p:cNvPicPr>
          <p:nvPr/>
        </p:nvPicPr>
        <p:blipFill>
          <a:blip r:embed="rId2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Dátum helye 2"/>
          <p:cNvSpPr>
            <a:spLocks noGrp="1"/>
          </p:cNvSpPr>
          <p:nvPr>
            <p:ph type="dt" sz="half" idx="10"/>
          </p:nvPr>
        </p:nvSpPr>
        <p:spPr>
          <a:xfrm>
            <a:off x="128588" y="6689725"/>
            <a:ext cx="6561137" cy="123825"/>
          </a:xfrm>
        </p:spPr>
        <p:txBody>
          <a:bodyPr/>
          <a:lstStyle/>
          <a:p>
            <a:pPr>
              <a:defRPr/>
            </a:pPr>
            <a:r>
              <a:rPr lang="hu-HU" dirty="0" smtClean="0"/>
              <a:t>Forrás: </a:t>
            </a:r>
            <a:r>
              <a:rPr lang="hu-HU" dirty="0" err="1" smtClean="0"/>
              <a:t>Bonafarm-Bábolna</a:t>
            </a:r>
            <a:r>
              <a:rPr lang="hu-HU" dirty="0" smtClean="0"/>
              <a:t> Kft.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128464" y="1116873"/>
            <a:ext cx="6768752" cy="519244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hu-HU" sz="1400" i="0" u="none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Lisa és </a:t>
            </a:r>
            <a:r>
              <a:rPr kumimoji="0" lang="hu-HU" sz="14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mtsai</a:t>
            </a:r>
            <a:r>
              <a:rPr kumimoji="0" lang="hu-HU" sz="1400" i="0" u="none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 </a:t>
            </a:r>
            <a:r>
              <a:rPr lang="hu-HU" sz="1400" dirty="0" smtClean="0">
                <a:solidFill>
                  <a:srgbClr val="0B870B"/>
                </a:solidFill>
                <a:cs typeface="Arial" pitchFamily="34" charset="0"/>
              </a:rPr>
              <a:t>n</a:t>
            </a:r>
            <a:r>
              <a:rPr kumimoji="0" lang="hu-HU" sz="14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yomán</a:t>
            </a:r>
            <a:r>
              <a:rPr kumimoji="0" lang="hu-HU" sz="1400" i="0" u="none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(2014)</a:t>
            </a:r>
            <a:endParaRPr lang="hu-HU" sz="14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hu-HU" sz="800" i="0" u="none" strike="noStrike" kern="1200" cap="none" spc="0" normalizeH="0" noProof="0" dirty="0" smtClean="0">
              <a:ln>
                <a:noFill/>
              </a:ln>
              <a:solidFill>
                <a:srgbClr val="0B870B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400" dirty="0" smtClean="0">
                <a:solidFill>
                  <a:srgbClr val="0B870B"/>
                </a:solidFill>
                <a:cs typeface="Arial" pitchFamily="34" charset="0"/>
              </a:rPr>
              <a:t>A hatékony szabályozás alapja a madártetű atka  épülten belüli, térbeli, és időbeli eloszlásának az ismerete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8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400" dirty="0" smtClean="0">
                <a:solidFill>
                  <a:srgbClr val="0B870B"/>
                </a:solidFill>
                <a:cs typeface="Arial" pitchFamily="34" charset="0"/>
              </a:rPr>
              <a:t>Olcsó passzív csapda kifejlesztése volt a cél, így született meg ez a szalag csapda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8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400" dirty="0" smtClean="0">
                <a:solidFill>
                  <a:srgbClr val="0B870B"/>
                </a:solidFill>
                <a:cs typeface="Arial" pitchFamily="34" charset="0"/>
              </a:rPr>
              <a:t>Ezek a csapdák menedékként szolgálnak a tetűk számára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8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400" dirty="0" smtClean="0">
                <a:solidFill>
                  <a:srgbClr val="0B870B"/>
                </a:solidFill>
                <a:cs typeface="Arial" pitchFamily="34" charset="0"/>
              </a:rPr>
              <a:t>Olyan helyre kell tenni amit a tyúkok nem érnek el, és az atkák tipikus búvóhelyeik közelébe vannak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8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400" dirty="0" smtClean="0">
                <a:solidFill>
                  <a:srgbClr val="0B870B"/>
                </a:solidFill>
                <a:cs typeface="Arial" pitchFamily="34" charset="0"/>
              </a:rPr>
              <a:t>A szalag brillant kék színe arra szolgál, hogy a csapdát lámpával megvilágítva lehetővé teszi az atkák szabad szemmel való megfigyelését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8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400" dirty="0" smtClean="0">
                <a:solidFill>
                  <a:srgbClr val="0B870B"/>
                </a:solidFill>
                <a:cs typeface="Arial" pitchFamily="34" charset="0"/>
              </a:rPr>
              <a:t>A látottakat az alábbiak szerint kell rendszerezni: 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hu-HU" sz="1400" dirty="0" smtClean="0">
                <a:solidFill>
                  <a:srgbClr val="0B870B"/>
                </a:solidFill>
                <a:cs typeface="Arial" pitchFamily="34" charset="0"/>
              </a:rPr>
              <a:t>                   0 nincs atka a lapon (esetleg  csak por látható)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hu-HU" sz="1400" dirty="0" smtClean="0">
                <a:solidFill>
                  <a:srgbClr val="0B870B"/>
                </a:solidFill>
                <a:cs typeface="Arial" pitchFamily="34" charset="0"/>
              </a:rPr>
              <a:t>                   1 néhány atka elvétve, nem csoportosan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hu-HU" sz="1400" dirty="0" smtClean="0">
                <a:solidFill>
                  <a:srgbClr val="0B870B"/>
                </a:solidFill>
                <a:cs typeface="Arial" pitchFamily="34" charset="0"/>
              </a:rPr>
              <a:t>                   2 atkák elszórtan , csoportos megjelenése a csapdában egy rétegben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hu-HU" sz="1400" dirty="0" smtClean="0">
                <a:solidFill>
                  <a:srgbClr val="0B870B"/>
                </a:solidFill>
                <a:cs typeface="Arial" pitchFamily="34" charset="0"/>
              </a:rPr>
              <a:t>                   3 atkák csoportos felhalmozódása több rétegben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hu-HU" sz="8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355600" marR="0" indent="-355600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hu-HU" sz="1400" dirty="0" smtClean="0">
                <a:solidFill>
                  <a:srgbClr val="0B870B"/>
                </a:solidFill>
                <a:cs typeface="Arial" pitchFamily="34" charset="0"/>
              </a:rPr>
              <a:t>-       Istállón belüli eloszlásáról megállapították hogy szórványos, és az </a:t>
            </a:r>
            <a:r>
              <a:rPr lang="hu-HU" sz="1400" dirty="0" err="1" smtClean="0">
                <a:solidFill>
                  <a:srgbClr val="0B870B"/>
                </a:solidFill>
                <a:cs typeface="Arial" pitchFamily="34" charset="0"/>
              </a:rPr>
              <a:t>ered-mények</a:t>
            </a:r>
            <a:r>
              <a:rPr lang="hu-HU" sz="1400" dirty="0" smtClean="0">
                <a:solidFill>
                  <a:srgbClr val="0B870B"/>
                </a:solidFill>
                <a:cs typeface="Arial" pitchFamily="34" charset="0"/>
              </a:rPr>
              <a:t> nem állandóak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85248" y="1196752"/>
            <a:ext cx="2520280" cy="2715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91746" y="3789041"/>
            <a:ext cx="2857798" cy="2448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006561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" name="Rectangle 2"/>
          <p:cNvSpPr>
            <a:spLocks noGrp="1" noChangeAspect="1"/>
          </p:cNvSpPr>
          <p:nvPr>
            <p:ph type="title"/>
          </p:nvPr>
        </p:nvSpPr>
        <p:spPr>
          <a:xfrm>
            <a:off x="1208584" y="190962"/>
            <a:ext cx="6048672" cy="861774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2800" dirty="0" smtClean="0">
                <a:latin typeface="Arial" charset="0"/>
                <a:cs typeface="Arial" charset="0"/>
              </a:rPr>
              <a:t>MADÁRTETŰ-ATKA</a:t>
            </a:r>
            <a:br>
              <a:rPr lang="hu-HU" sz="2800" dirty="0" smtClean="0">
                <a:latin typeface="Arial" charset="0"/>
                <a:cs typeface="Arial" charset="0"/>
              </a:rPr>
            </a:br>
            <a:r>
              <a:rPr lang="hu-HU" sz="1600" dirty="0" smtClean="0">
                <a:latin typeface="Arial" charset="0"/>
                <a:cs typeface="Arial" charset="0"/>
              </a:rPr>
              <a:t>új tudományos eredmények</a:t>
            </a:r>
            <a:br>
              <a:rPr lang="hu-HU" sz="1600" dirty="0" smtClean="0">
                <a:latin typeface="Arial" charset="0"/>
                <a:cs typeface="Arial" charset="0"/>
              </a:rPr>
            </a:br>
            <a:r>
              <a:rPr lang="hu-HU" sz="1200" dirty="0" smtClean="0">
                <a:latin typeface="Arial" charset="0"/>
                <a:cs typeface="Arial" charset="0"/>
              </a:rPr>
              <a:t> (folytatás)</a:t>
            </a:r>
          </a:p>
        </p:txBody>
      </p:sp>
      <p:pic>
        <p:nvPicPr>
          <p:cNvPr id="10" name="Picture 36" descr="blwtick1"/>
          <p:cNvPicPr>
            <a:picLocks noChangeAspect="1" noChangeArrowheads="1"/>
          </p:cNvPicPr>
          <p:nvPr/>
        </p:nvPicPr>
        <p:blipFill>
          <a:blip r:embed="rId2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zövegdoboz 7"/>
          <p:cNvSpPr txBox="1"/>
          <p:nvPr/>
        </p:nvSpPr>
        <p:spPr>
          <a:xfrm>
            <a:off x="200472" y="1276469"/>
            <a:ext cx="6480720" cy="5104859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hu-HU" sz="1700" i="0" u="none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Kabell és </a:t>
            </a:r>
            <a:r>
              <a:rPr kumimoji="0" lang="hu-HU" sz="17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mtsa</a:t>
            </a:r>
            <a:r>
              <a:rPr kumimoji="0" lang="hu-HU" sz="1700" i="0" u="none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 </a:t>
            </a: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n</a:t>
            </a:r>
            <a:r>
              <a:rPr kumimoji="0" lang="hu-HU" sz="17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yomán</a:t>
            </a:r>
            <a:r>
              <a:rPr kumimoji="0" lang="hu-HU" sz="1700" i="0" u="none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(2014)</a:t>
            </a: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hu-HU" sz="1200" i="0" u="none" strike="noStrike" kern="1200" cap="none" spc="0" normalizeH="0" noProof="0" dirty="0" smtClean="0">
              <a:ln>
                <a:noFill/>
              </a:ln>
              <a:solidFill>
                <a:srgbClr val="0B870B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Három ragadozó tetűt teszteltek: </a:t>
            </a:r>
            <a:r>
              <a:rPr lang="hu-HU" sz="1700" dirty="0" err="1" smtClean="0">
                <a:solidFill>
                  <a:srgbClr val="0B870B"/>
                </a:solidFill>
                <a:cs typeface="Arial" pitchFamily="34" charset="0"/>
              </a:rPr>
              <a:t>Hypoaspis</a:t>
            </a: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 </a:t>
            </a:r>
            <a:r>
              <a:rPr lang="hu-HU" sz="1700" dirty="0" err="1" smtClean="0">
                <a:solidFill>
                  <a:srgbClr val="0B870B"/>
                </a:solidFill>
                <a:cs typeface="Arial" pitchFamily="34" charset="0"/>
              </a:rPr>
              <a:t>aculeifer</a:t>
            </a: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,  </a:t>
            </a:r>
            <a:r>
              <a:rPr lang="hu-HU" sz="1700" dirty="0" err="1" smtClean="0">
                <a:solidFill>
                  <a:srgbClr val="0B870B"/>
                </a:solidFill>
                <a:cs typeface="Arial" pitchFamily="34" charset="0"/>
              </a:rPr>
              <a:t>Hypoaspis</a:t>
            </a: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 </a:t>
            </a:r>
            <a:r>
              <a:rPr lang="hu-HU" sz="1700" dirty="0" err="1" smtClean="0">
                <a:solidFill>
                  <a:srgbClr val="0B870B"/>
                </a:solidFill>
                <a:cs typeface="Arial" pitchFamily="34" charset="0"/>
              </a:rPr>
              <a:t>miles</a:t>
            </a: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, </a:t>
            </a:r>
            <a:r>
              <a:rPr lang="hu-HU" sz="1700" dirty="0" err="1" smtClean="0">
                <a:solidFill>
                  <a:srgbClr val="0B870B"/>
                </a:solidFill>
                <a:cs typeface="Arial" pitchFamily="34" charset="0"/>
              </a:rPr>
              <a:t>Macroheles</a:t>
            </a: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 </a:t>
            </a:r>
            <a:r>
              <a:rPr lang="hu-HU" sz="1700" dirty="0" err="1" smtClean="0">
                <a:solidFill>
                  <a:srgbClr val="0B870B"/>
                </a:solidFill>
                <a:cs typeface="Arial" pitchFamily="34" charset="0"/>
              </a:rPr>
              <a:t>robostulus</a:t>
            </a:r>
            <a:endParaRPr lang="hu-HU" sz="17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2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Két fajta inert port teszteltek: </a:t>
            </a:r>
            <a:r>
              <a:rPr lang="hu-HU" sz="1700" dirty="0" err="1" smtClean="0">
                <a:solidFill>
                  <a:srgbClr val="0B870B"/>
                </a:solidFill>
                <a:cs typeface="Arial" pitchFamily="34" charset="0"/>
              </a:rPr>
              <a:t>Hemexide</a:t>
            </a: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 (szilícium alapú), </a:t>
            </a:r>
            <a:r>
              <a:rPr lang="hu-HU" sz="1700" dirty="0" err="1" smtClean="0">
                <a:solidFill>
                  <a:srgbClr val="0B870B"/>
                </a:solidFill>
                <a:cs typeface="Arial" pitchFamily="34" charset="0"/>
              </a:rPr>
              <a:t>Staldren</a:t>
            </a: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 (</a:t>
            </a:r>
            <a:r>
              <a:rPr lang="hu-HU" sz="1700" dirty="0" err="1" smtClean="0">
                <a:solidFill>
                  <a:srgbClr val="0B870B"/>
                </a:solidFill>
                <a:cs typeface="Arial" pitchFamily="34" charset="0"/>
              </a:rPr>
              <a:t>Ca</a:t>
            </a: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 </a:t>
            </a:r>
            <a:r>
              <a:rPr lang="hu-HU" sz="1700" dirty="0" err="1" smtClean="0">
                <a:solidFill>
                  <a:srgbClr val="0B870B"/>
                </a:solidFill>
                <a:cs typeface="Arial" pitchFamily="34" charset="0"/>
              </a:rPr>
              <a:t>alapú</a:t>
            </a: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)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2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Laboratóriumi körülmények között mind a három atka és mind a két inert por hatásosnak bizonyult a madártetű-atka ellen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2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Telepi körülmények között a tesztelt atkák elhanyagolható hatással bírtak a madártetű-atka populációjára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2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700" dirty="0" smtClean="0">
                <a:solidFill>
                  <a:srgbClr val="0B870B"/>
                </a:solidFill>
                <a:cs typeface="Arial" pitchFamily="34" charset="0"/>
              </a:rPr>
              <a:t>A tesztelt inert porok jelentősen csökkentették  az atka állományt, de a kezelés után négy héttel újra érzékelhetőek voltak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7761312" y="3284984"/>
            <a:ext cx="1080120" cy="2232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85248" y="5085184"/>
            <a:ext cx="2216249" cy="1006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85248" y="2636912"/>
            <a:ext cx="223224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 descr="predato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73280" y="1196752"/>
            <a:ext cx="1658994" cy="13681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006561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Rectangle 2"/>
          <p:cNvSpPr>
            <a:spLocks noGrp="1" noChangeAspect="1"/>
          </p:cNvSpPr>
          <p:nvPr>
            <p:ph type="title"/>
          </p:nvPr>
        </p:nvSpPr>
        <p:spPr>
          <a:xfrm>
            <a:off x="1208584" y="190962"/>
            <a:ext cx="6048672" cy="984885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2800" dirty="0" smtClean="0">
                <a:latin typeface="Arial" charset="0"/>
                <a:cs typeface="Arial" charset="0"/>
              </a:rPr>
              <a:t>MADÁRTETŰ-ATKA</a:t>
            </a:r>
            <a:br>
              <a:rPr lang="hu-HU" sz="2800" dirty="0" smtClean="0">
                <a:latin typeface="Arial" charset="0"/>
                <a:cs typeface="Arial" charset="0"/>
              </a:rPr>
            </a:br>
            <a:r>
              <a:rPr lang="hu-HU" sz="1600" dirty="0" smtClean="0">
                <a:latin typeface="Arial" charset="0"/>
                <a:cs typeface="Arial" charset="0"/>
              </a:rPr>
              <a:t>új tudományos eredmények</a:t>
            </a:r>
            <a:br>
              <a:rPr lang="hu-HU" sz="1600" dirty="0" smtClean="0">
                <a:latin typeface="Arial" charset="0"/>
                <a:cs typeface="Arial" charset="0"/>
              </a:rPr>
            </a:br>
            <a:r>
              <a:rPr lang="hu-HU" sz="2000" dirty="0" smtClean="0">
                <a:latin typeface="Arial" charset="0"/>
                <a:cs typeface="Arial" charset="0"/>
              </a:rPr>
              <a:t> </a:t>
            </a:r>
            <a:r>
              <a:rPr lang="hu-HU" sz="1200" dirty="0" smtClean="0">
                <a:latin typeface="Arial" charset="0"/>
                <a:cs typeface="Arial" charset="0"/>
              </a:rPr>
              <a:t>(folytatás)</a:t>
            </a:r>
          </a:p>
        </p:txBody>
      </p:sp>
      <p:pic>
        <p:nvPicPr>
          <p:cNvPr id="10" name="Picture 36" descr="blwtick1"/>
          <p:cNvPicPr>
            <a:picLocks noChangeAspect="1" noChangeArrowheads="1"/>
          </p:cNvPicPr>
          <p:nvPr/>
        </p:nvPicPr>
        <p:blipFill>
          <a:blip r:embed="rId2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zövegdoboz 7"/>
          <p:cNvSpPr txBox="1"/>
          <p:nvPr/>
        </p:nvSpPr>
        <p:spPr>
          <a:xfrm>
            <a:off x="128464" y="1238958"/>
            <a:ext cx="7056784" cy="49650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hu-HU" sz="15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Oines</a:t>
            </a:r>
            <a:r>
              <a:rPr kumimoji="0" lang="hu-HU" sz="1500" i="0" u="none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nyomán (2014)</a:t>
            </a: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lang="hu-HU" sz="10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A projektben madártetű-atka mintákat gyűjtöttek össze Norvégia és Svédország különböző területeiről 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0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A mintákat összehasonlították </a:t>
            </a:r>
            <a:r>
              <a:rPr lang="hu-HU" sz="1600" dirty="0" err="1" smtClean="0">
                <a:solidFill>
                  <a:srgbClr val="0B870B"/>
                </a:solidFill>
                <a:cs typeface="Arial" pitchFamily="34" charset="0"/>
              </a:rPr>
              <a:t>moleculáris</a:t>
            </a: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 eszközökkel, így egy nagy DNS adatbázis gyűlt össze (800 minta)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hu-HU" sz="10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A beérkezett mintákat vizsgálva észrevették, hogy azok különböző </a:t>
            </a:r>
            <a:r>
              <a:rPr lang="hu-HU" sz="1600" dirty="0" err="1" smtClean="0">
                <a:solidFill>
                  <a:srgbClr val="0B870B"/>
                </a:solidFill>
                <a:cs typeface="Arial" pitchFamily="34" charset="0"/>
              </a:rPr>
              <a:t>haploid</a:t>
            </a: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 (egyetlen kromoszóma készlet) genomot tartalmaznak, és így ezek a minták minimum két </a:t>
            </a:r>
            <a:r>
              <a:rPr lang="hu-HU" sz="1600" dirty="0" err="1" smtClean="0">
                <a:solidFill>
                  <a:srgbClr val="0B870B"/>
                </a:solidFill>
                <a:cs typeface="Arial" pitchFamily="34" charset="0"/>
              </a:rPr>
              <a:t>haploid</a:t>
            </a: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 csoportba oszthatók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0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Ha az adatokat kombinálják epidemiológiai (betegségek terjedése) és </a:t>
            </a:r>
            <a:r>
              <a:rPr lang="hu-HU" sz="1600" dirty="0" err="1" smtClean="0">
                <a:solidFill>
                  <a:srgbClr val="0B870B"/>
                </a:solidFill>
                <a:cs typeface="Arial" pitchFamily="34" charset="0"/>
              </a:rPr>
              <a:t>phylogenetikai</a:t>
            </a: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 (törzsfejlődés) összefüggések adataival akkor képesek leszünk  azonosítani a madártetű-atka terjedési útvonalait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0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Ezzel egyidejűleg  elkezdtek madártetű-atka mintákat gyűjteni az állattartó telepek mellett  fellelhető vadmadár állományokból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0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Jelenleg itt tart a kutatás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9264" y="1412776"/>
            <a:ext cx="237626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006561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Rectangle 2"/>
          <p:cNvSpPr>
            <a:spLocks noGrp="1" noChangeAspect="1"/>
          </p:cNvSpPr>
          <p:nvPr>
            <p:ph type="title"/>
          </p:nvPr>
        </p:nvSpPr>
        <p:spPr>
          <a:xfrm>
            <a:off x="1208584" y="190962"/>
            <a:ext cx="6048672" cy="861774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2800" dirty="0" smtClean="0">
                <a:latin typeface="Arial" charset="0"/>
                <a:cs typeface="Arial" charset="0"/>
              </a:rPr>
              <a:t>MADÁRTETŰ-ATKA</a:t>
            </a:r>
            <a:br>
              <a:rPr lang="hu-HU" sz="2800" dirty="0" smtClean="0">
                <a:latin typeface="Arial" charset="0"/>
                <a:cs typeface="Arial" charset="0"/>
              </a:rPr>
            </a:br>
            <a:r>
              <a:rPr lang="hu-HU" sz="1600" dirty="0" smtClean="0">
                <a:latin typeface="Arial" charset="0"/>
                <a:cs typeface="Arial" charset="0"/>
              </a:rPr>
              <a:t>új tudományos eredmények</a:t>
            </a:r>
            <a:br>
              <a:rPr lang="hu-HU" sz="1600" dirty="0" smtClean="0">
                <a:latin typeface="Arial" charset="0"/>
                <a:cs typeface="Arial" charset="0"/>
              </a:rPr>
            </a:br>
            <a:r>
              <a:rPr lang="hu-HU" sz="1200" dirty="0" smtClean="0">
                <a:latin typeface="Arial" charset="0"/>
                <a:cs typeface="Arial" charset="0"/>
              </a:rPr>
              <a:t> (folytatás)</a:t>
            </a:r>
          </a:p>
        </p:txBody>
      </p:sp>
      <p:pic>
        <p:nvPicPr>
          <p:cNvPr id="10" name="Picture 36" descr="blwtick1"/>
          <p:cNvPicPr>
            <a:picLocks noChangeAspect="1" noChangeArrowheads="1"/>
          </p:cNvPicPr>
          <p:nvPr/>
        </p:nvPicPr>
        <p:blipFill>
          <a:blip r:embed="rId2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zövegdoboz 7"/>
          <p:cNvSpPr txBox="1"/>
          <p:nvPr/>
        </p:nvSpPr>
        <p:spPr>
          <a:xfrm>
            <a:off x="200472" y="1489531"/>
            <a:ext cx="6840760" cy="4315733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hu-HU" sz="18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Bartley</a:t>
            </a:r>
            <a:r>
              <a:rPr kumimoji="0" lang="hu-HU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és </a:t>
            </a:r>
            <a:r>
              <a:rPr kumimoji="0" lang="hu-HU" sz="18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mtsai</a:t>
            </a:r>
            <a:r>
              <a:rPr kumimoji="0" lang="hu-HU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 </a:t>
            </a: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n</a:t>
            </a:r>
            <a:r>
              <a:rPr kumimoji="0" lang="hu-HU" sz="18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yomán</a:t>
            </a:r>
            <a:r>
              <a:rPr kumimoji="0" lang="hu-HU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B87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(2014)</a:t>
            </a: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lang="hu-HU" sz="12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A  </a:t>
            </a:r>
            <a:r>
              <a:rPr lang="hu-HU" sz="1800" dirty="0" err="1" smtClean="0">
                <a:solidFill>
                  <a:srgbClr val="0B870B"/>
                </a:solidFill>
                <a:cs typeface="Arial" pitchFamily="34" charset="0"/>
              </a:rPr>
              <a:t>glutation</a:t>
            </a: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 S </a:t>
            </a:r>
            <a:r>
              <a:rPr lang="hu-HU" sz="1800" dirty="0" err="1" smtClean="0">
                <a:solidFill>
                  <a:srgbClr val="0B870B"/>
                </a:solidFill>
                <a:cs typeface="Arial" pitchFamily="34" charset="0"/>
              </a:rPr>
              <a:t>transzferáz</a:t>
            </a: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 (toxikus anyagok, oxidatív stressz során keletkezett termékek </a:t>
            </a:r>
            <a:r>
              <a:rPr lang="hu-HU" sz="1800" dirty="0" err="1" smtClean="0">
                <a:solidFill>
                  <a:srgbClr val="0B870B"/>
                </a:solidFill>
                <a:cs typeface="Arial" pitchFamily="34" charset="0"/>
              </a:rPr>
              <a:t>glutationnal</a:t>
            </a: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 történő összekötése)  </a:t>
            </a:r>
            <a:r>
              <a:rPr lang="hu-HU" sz="1800" dirty="0" err="1" smtClean="0">
                <a:solidFill>
                  <a:srgbClr val="0B870B"/>
                </a:solidFill>
                <a:cs typeface="Arial" pitchFamily="34" charset="0"/>
              </a:rPr>
              <a:t>detoxifikálja</a:t>
            </a: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 a környezetidegen, természetes, szintetikus, vegyi anyagokat (</a:t>
            </a:r>
            <a:r>
              <a:rPr lang="hu-HU" sz="1800" dirty="0" err="1" smtClean="0">
                <a:solidFill>
                  <a:srgbClr val="0B870B"/>
                </a:solidFill>
                <a:cs typeface="Arial" pitchFamily="34" charset="0"/>
              </a:rPr>
              <a:t>xenobiotikumok</a:t>
            </a: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)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2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Ezért a </a:t>
            </a:r>
            <a:r>
              <a:rPr lang="hu-HU" sz="1800" dirty="0" err="1" smtClean="0">
                <a:solidFill>
                  <a:srgbClr val="0B870B"/>
                </a:solidFill>
                <a:cs typeface="Arial" pitchFamily="34" charset="0"/>
              </a:rPr>
              <a:t>GSTs-nek</a:t>
            </a: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 központi szerepe van  a rezisztencia kialakulásában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2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A kutatás arra irányul, hogy biotechnológiai és genetikai módszereket felhasználva szeretnék blokkolni ezt a gátlást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2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A jövőbeni madár-tetű ellenes stratégiáknál fontos lehet  ennek az enzimnek a blokkolása</a:t>
            </a:r>
          </a:p>
        </p:txBody>
      </p:sp>
      <p:pic>
        <p:nvPicPr>
          <p:cNvPr id="8196" name="Picture 4" descr="http://innoteka.hu/images/site/201106/image13069268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9264" y="1340768"/>
            <a:ext cx="1989879" cy="1305361"/>
          </a:xfrm>
          <a:prstGeom prst="rect">
            <a:avLst/>
          </a:prstGeom>
          <a:noFill/>
        </p:spPr>
      </p:pic>
      <p:pic>
        <p:nvPicPr>
          <p:cNvPr id="8198" name="Picture 6" descr="http://www.hirek.ro/uploaded/images/89641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89304" y="2852936"/>
            <a:ext cx="1256928" cy="1426614"/>
          </a:xfrm>
          <a:prstGeom prst="rect">
            <a:avLst/>
          </a:prstGeom>
          <a:noFill/>
        </p:spPr>
      </p:pic>
      <p:pic>
        <p:nvPicPr>
          <p:cNvPr id="8200" name="Picture 8" descr="Biotechnológi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73280" y="4437112"/>
            <a:ext cx="1715866" cy="16561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006561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Rectangle 2"/>
          <p:cNvSpPr>
            <a:spLocks noGrp="1" noChangeAspect="1"/>
          </p:cNvSpPr>
          <p:nvPr>
            <p:ph type="title"/>
          </p:nvPr>
        </p:nvSpPr>
        <p:spPr>
          <a:xfrm>
            <a:off x="1208584" y="190962"/>
            <a:ext cx="6048672" cy="677108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2800" dirty="0" smtClean="0">
                <a:latin typeface="Arial" charset="0"/>
                <a:cs typeface="Arial" charset="0"/>
              </a:rPr>
              <a:t>MADÁRTETŰ-ATKA</a:t>
            </a:r>
            <a:br>
              <a:rPr lang="hu-HU" sz="2800" dirty="0" smtClean="0">
                <a:latin typeface="Arial" charset="0"/>
                <a:cs typeface="Arial" charset="0"/>
              </a:rPr>
            </a:br>
            <a:r>
              <a:rPr lang="hu-HU" sz="1600" dirty="0" smtClean="0">
                <a:latin typeface="Arial" charset="0"/>
                <a:cs typeface="Arial" charset="0"/>
              </a:rPr>
              <a:t>takarmányozás</a:t>
            </a:r>
            <a:endParaRPr lang="hu-HU" sz="2000" dirty="0" smtClean="0">
              <a:latin typeface="Arial" charset="0"/>
              <a:cs typeface="Arial" charset="0"/>
            </a:endParaRPr>
          </a:p>
        </p:txBody>
      </p:sp>
      <p:pic>
        <p:nvPicPr>
          <p:cNvPr id="10" name="Picture 36" descr="blwtick1"/>
          <p:cNvPicPr>
            <a:picLocks noChangeAspect="1" noChangeArrowheads="1"/>
          </p:cNvPicPr>
          <p:nvPr/>
        </p:nvPicPr>
        <p:blipFill>
          <a:blip r:embed="rId2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zövegdoboz 6"/>
          <p:cNvSpPr txBox="1"/>
          <p:nvPr/>
        </p:nvSpPr>
        <p:spPr>
          <a:xfrm>
            <a:off x="200472" y="1340768"/>
            <a:ext cx="6624736" cy="453194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2000" dirty="0" smtClean="0">
                <a:solidFill>
                  <a:srgbClr val="0B870B"/>
                </a:solidFill>
                <a:cs typeface="Arial" pitchFamily="34" charset="0"/>
              </a:rPr>
              <a:t> A takarmányozási szakemberek fantáziáját is „megmozgatta” a madártetű-atka elleni védekezés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kumimoji="0" lang="hu-HU" sz="2000" i="0" u="none" strike="noStrike" kern="1200" cap="none" spc="0" normalizeH="0" baseline="0" noProof="0" dirty="0" smtClean="0">
              <a:ln>
                <a:noFill/>
              </a:ln>
              <a:solidFill>
                <a:srgbClr val="0B870B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2000" dirty="0" smtClean="0">
                <a:solidFill>
                  <a:srgbClr val="0B870B"/>
                </a:solidFill>
                <a:cs typeface="Arial" pitchFamily="34" charset="0"/>
              </a:rPr>
              <a:t>Egyenlőre a kezdeti próbálkozások történtek meg, de bíztatóak az eredmények</a:t>
            </a:r>
            <a:endParaRPr kumimoji="0" lang="hu-HU" sz="2000" i="0" u="none" strike="noStrike" kern="1200" cap="none" spc="0" normalizeH="0" baseline="0" noProof="0" dirty="0" smtClean="0">
              <a:ln>
                <a:noFill/>
              </a:ln>
              <a:solidFill>
                <a:srgbClr val="0B870B"/>
              </a:solidFill>
              <a:effectLst/>
              <a:uLnTx/>
              <a:uFillTx/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lang="hu-HU" sz="20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2000" dirty="0" smtClean="0">
                <a:solidFill>
                  <a:srgbClr val="0B870B"/>
                </a:solidFill>
                <a:cs typeface="Arial" pitchFamily="34" charset="0"/>
              </a:rPr>
              <a:t>Két védekezési módszer van kialakulóban:  </a:t>
            </a: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20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355600" marR="0" indent="-35560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hu-HU" sz="2000" dirty="0" smtClean="0">
                <a:solidFill>
                  <a:srgbClr val="0B870B"/>
                </a:solidFill>
                <a:cs typeface="Arial" pitchFamily="34" charset="0"/>
              </a:rPr>
              <a:t>1. Szervezeten belül úgy fejti ki hatását, hogy nem kívánatossá teszi a vért a madártetű-atka számára</a:t>
            </a:r>
          </a:p>
          <a:p>
            <a:pPr marL="93663" marR="0" indent="-93663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20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355600" marR="0" indent="-35560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hu-HU" sz="2000" dirty="0" smtClean="0">
                <a:solidFill>
                  <a:srgbClr val="0B870B"/>
                </a:solidFill>
                <a:cs typeface="Arial" pitchFamily="34" charset="0"/>
              </a:rPr>
              <a:t>2. A szervezeten belül úgy fejti ki a hatását, hogy kipárolog a bőrön    keresztül</a:t>
            </a:r>
          </a:p>
        </p:txBody>
      </p:sp>
      <p:pic>
        <p:nvPicPr>
          <p:cNvPr id="8" name="Picture 45" descr="DERCES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DB1EDB"/>
              </a:clrFrom>
              <a:clrTo>
                <a:srgbClr val="DB1EDB">
                  <a:alpha val="0"/>
                </a:srgbClr>
              </a:clrTo>
            </a:clrChange>
            <a:lum bright="30000" contrast="30000"/>
          </a:blip>
          <a:srcRect/>
          <a:stretch>
            <a:fillRect/>
          </a:stretch>
        </p:blipFill>
        <p:spPr bwMode="auto">
          <a:xfrm>
            <a:off x="7401272" y="1340768"/>
            <a:ext cx="1944216" cy="192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 descr="http://static.promenad.hu/article/10/93/58/7919f5adbc39184aa653d3d040ff536e_norm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85248" y="3645024"/>
            <a:ext cx="2597349" cy="19442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0065615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6" name="Rectangle 2"/>
          <p:cNvSpPr>
            <a:spLocks noGrp="1" noChangeAspect="1"/>
          </p:cNvSpPr>
          <p:nvPr>
            <p:ph type="title"/>
          </p:nvPr>
        </p:nvSpPr>
        <p:spPr>
          <a:xfrm>
            <a:off x="1208584" y="190962"/>
            <a:ext cx="6048672" cy="861774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2800" dirty="0" smtClean="0">
                <a:latin typeface="Arial" charset="0"/>
                <a:cs typeface="Arial" charset="0"/>
              </a:rPr>
              <a:t>MADÁRTETŰ-ATKA</a:t>
            </a:r>
            <a:br>
              <a:rPr lang="hu-HU" sz="2800" dirty="0" smtClean="0">
                <a:latin typeface="Arial" charset="0"/>
                <a:cs typeface="Arial" charset="0"/>
              </a:rPr>
            </a:br>
            <a:r>
              <a:rPr lang="hu-HU" sz="1600" dirty="0" smtClean="0">
                <a:latin typeface="Arial" charset="0"/>
                <a:cs typeface="Arial" charset="0"/>
              </a:rPr>
              <a:t>takarmányozás</a:t>
            </a:r>
            <a:br>
              <a:rPr lang="hu-HU" sz="1600" dirty="0" smtClean="0">
                <a:latin typeface="Arial" charset="0"/>
                <a:cs typeface="Arial" charset="0"/>
              </a:rPr>
            </a:br>
            <a:r>
              <a:rPr lang="hu-HU" sz="1200" dirty="0" smtClean="0">
                <a:latin typeface="Arial" charset="0"/>
                <a:cs typeface="Arial" charset="0"/>
              </a:rPr>
              <a:t> (folytatás)</a:t>
            </a:r>
            <a:endParaRPr lang="hu-HU" sz="2000" dirty="0" smtClean="0">
              <a:latin typeface="Arial" charset="0"/>
              <a:cs typeface="Arial" charset="0"/>
            </a:endParaRPr>
          </a:p>
        </p:txBody>
      </p:sp>
      <p:pic>
        <p:nvPicPr>
          <p:cNvPr id="10" name="Picture 36" descr="blwtick1"/>
          <p:cNvPicPr>
            <a:picLocks noChangeAspect="1" noChangeArrowheads="1"/>
          </p:cNvPicPr>
          <p:nvPr/>
        </p:nvPicPr>
        <p:blipFill>
          <a:blip r:embed="rId2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zövegdoboz 6"/>
          <p:cNvSpPr txBox="1"/>
          <p:nvPr/>
        </p:nvSpPr>
        <p:spPr>
          <a:xfrm>
            <a:off x="56456" y="1196752"/>
            <a:ext cx="3816424" cy="502945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Az első alapja, hogy olyan </a:t>
            </a:r>
            <a:r>
              <a:rPr lang="hu-HU" sz="1600" dirty="0" err="1" smtClean="0">
                <a:solidFill>
                  <a:srgbClr val="0B870B"/>
                </a:solidFill>
                <a:cs typeface="Arial" pitchFamily="34" charset="0"/>
              </a:rPr>
              <a:t>fitobiotikumokat</a:t>
            </a: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 juttat a szervezetbe takarmányozás, esetleg itatás útján amelyek stimulálják a madarak immunrendszerét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6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 Megváltoztatják a madarak vérképét, úgy hogy a madártetű-atka a vért ne tudja megfelelően emészteni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6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A tetűk keresni kezdik a táplálékot az istállón belül, „kirajzanak”, ami megfelelő alkalom a kezelésre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6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>
                <a:tab pos="1971675" algn="l"/>
              </a:tabLst>
            </a:pP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Leghatásosabbak: kakukkfű, szegfű-szeg, citromfű, boróka, menta, </a:t>
            </a:r>
            <a:r>
              <a:rPr lang="hu-HU" sz="1600" dirty="0" err="1" smtClean="0">
                <a:solidFill>
                  <a:srgbClr val="0B870B"/>
                </a:solidFill>
                <a:cs typeface="Arial" pitchFamily="34" charset="0"/>
              </a:rPr>
              <a:t>citronella</a:t>
            </a:r>
            <a:r>
              <a:rPr lang="hu-HU" sz="1600" dirty="0" smtClean="0">
                <a:solidFill>
                  <a:srgbClr val="0B870B"/>
                </a:solidFill>
                <a:cs typeface="Arial" pitchFamily="34" charset="0"/>
              </a:rPr>
              <a:t>, borsmenta, levendula </a:t>
            </a:r>
          </a:p>
        </p:txBody>
      </p:sp>
      <p:pic>
        <p:nvPicPr>
          <p:cNvPr id="11" name="Kép 1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4462557" y="751092"/>
            <a:ext cx="4968549" cy="5859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006561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6" name="Rectangle 2"/>
          <p:cNvSpPr>
            <a:spLocks noGrp="1" noChangeAspect="1"/>
          </p:cNvSpPr>
          <p:nvPr>
            <p:ph type="title"/>
          </p:nvPr>
        </p:nvSpPr>
        <p:spPr>
          <a:xfrm>
            <a:off x="1208584" y="190962"/>
            <a:ext cx="6048672" cy="861774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2800" dirty="0" smtClean="0">
                <a:latin typeface="Arial" charset="0"/>
                <a:cs typeface="Arial" charset="0"/>
              </a:rPr>
              <a:t>MADÁRTETŰ-ATKA</a:t>
            </a:r>
            <a:br>
              <a:rPr lang="hu-HU" sz="2800" dirty="0" smtClean="0">
                <a:latin typeface="Arial" charset="0"/>
                <a:cs typeface="Arial" charset="0"/>
              </a:rPr>
            </a:br>
            <a:r>
              <a:rPr lang="hu-HU" sz="1600" dirty="0" smtClean="0">
                <a:latin typeface="Arial" charset="0"/>
                <a:cs typeface="Arial" charset="0"/>
              </a:rPr>
              <a:t>takarmányozás</a:t>
            </a:r>
            <a:br>
              <a:rPr lang="hu-HU" sz="1600" dirty="0" smtClean="0">
                <a:latin typeface="Arial" charset="0"/>
                <a:cs typeface="Arial" charset="0"/>
              </a:rPr>
            </a:br>
            <a:r>
              <a:rPr lang="hu-HU" sz="1200" dirty="0" smtClean="0">
                <a:latin typeface="Arial" charset="0"/>
                <a:cs typeface="Arial" charset="0"/>
              </a:rPr>
              <a:t> (folytatás)</a:t>
            </a:r>
          </a:p>
        </p:txBody>
      </p:sp>
      <p:pic>
        <p:nvPicPr>
          <p:cNvPr id="10" name="Picture 36" descr="blwtick1"/>
          <p:cNvPicPr>
            <a:picLocks noChangeAspect="1" noChangeArrowheads="1"/>
          </p:cNvPicPr>
          <p:nvPr/>
        </p:nvPicPr>
        <p:blipFill>
          <a:blip r:embed="rId2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zövegdoboz 12"/>
          <p:cNvSpPr txBox="1"/>
          <p:nvPr/>
        </p:nvSpPr>
        <p:spPr>
          <a:xfrm>
            <a:off x="128464" y="1340768"/>
            <a:ext cx="5472608" cy="459901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2200" dirty="0" smtClean="0">
                <a:solidFill>
                  <a:srgbClr val="0B870B"/>
                </a:solidFill>
                <a:cs typeface="Arial" pitchFamily="34" charset="0"/>
              </a:rPr>
              <a:t>A második alapja, hogy olyan </a:t>
            </a:r>
            <a:r>
              <a:rPr lang="hu-HU" sz="2200" dirty="0" err="1" smtClean="0">
                <a:solidFill>
                  <a:srgbClr val="0B870B"/>
                </a:solidFill>
                <a:cs typeface="Arial" pitchFamily="34" charset="0"/>
              </a:rPr>
              <a:t>fito</a:t>
            </a:r>
            <a:r>
              <a:rPr lang="hu-HU" sz="2200" dirty="0" smtClean="0">
                <a:solidFill>
                  <a:srgbClr val="0B870B"/>
                </a:solidFill>
                <a:cs typeface="Arial" pitchFamily="34" charset="0"/>
              </a:rPr>
              <a:t> esetleg más anyagokat juttat a  szervezetbe, takarmány vagy itatás útján, amelyek kipárolognak a madár bőrfelületén, így akadályozva azt, hogy a tetű egyáltalán rámehessen a „prédájára”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22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2200" dirty="0" smtClean="0">
                <a:solidFill>
                  <a:srgbClr val="0B870B"/>
                </a:solidFill>
                <a:cs typeface="Arial" pitchFamily="34" charset="0"/>
              </a:rPr>
              <a:t>Ilyen jellegű természetes anyag lehet például a fokhagyma, de a kutatások szerint ez nem alkalmas erre a feladatra</a:t>
            </a:r>
          </a:p>
        </p:txBody>
      </p:sp>
      <p:pic>
        <p:nvPicPr>
          <p:cNvPr id="43010" name="Picture 2" descr="Graphic of the human skin sweating. In the graphic the text reads, Evaporation, Skin, and Sweat gland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89104" y="1988840"/>
            <a:ext cx="3810000" cy="3024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006561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04E4A4-4F94-4AC0-93AC-87AF0C946380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6" name="Rectangle 2"/>
          <p:cNvSpPr>
            <a:spLocks noGrp="1" noChangeAspect="1"/>
          </p:cNvSpPr>
          <p:nvPr>
            <p:ph type="title"/>
          </p:nvPr>
        </p:nvSpPr>
        <p:spPr>
          <a:xfrm>
            <a:off x="1208584" y="190962"/>
            <a:ext cx="6048672" cy="861774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2800" dirty="0" smtClean="0">
                <a:latin typeface="Arial" charset="0"/>
                <a:cs typeface="Arial" charset="0"/>
              </a:rPr>
              <a:t>MADÁRTETŰ-ATKA</a:t>
            </a:r>
            <a:br>
              <a:rPr lang="hu-HU" sz="2800" dirty="0" smtClean="0">
                <a:latin typeface="Arial" charset="0"/>
                <a:cs typeface="Arial" charset="0"/>
              </a:rPr>
            </a:br>
            <a:r>
              <a:rPr lang="hu-HU" sz="1600" dirty="0" smtClean="0">
                <a:latin typeface="Arial" charset="0"/>
                <a:cs typeface="Arial" charset="0"/>
              </a:rPr>
              <a:t>takarmányozás</a:t>
            </a:r>
            <a:br>
              <a:rPr lang="hu-HU" sz="1600" dirty="0" smtClean="0">
                <a:latin typeface="Arial" charset="0"/>
                <a:cs typeface="Arial" charset="0"/>
              </a:rPr>
            </a:br>
            <a:r>
              <a:rPr lang="hu-HU" sz="1200" dirty="0" smtClean="0">
                <a:latin typeface="Arial" charset="0"/>
                <a:cs typeface="Arial" charset="0"/>
              </a:rPr>
              <a:t> (folytatás)</a:t>
            </a:r>
          </a:p>
        </p:txBody>
      </p:sp>
      <p:pic>
        <p:nvPicPr>
          <p:cNvPr id="10" name="Picture 36" descr="blwtick1"/>
          <p:cNvPicPr>
            <a:picLocks noChangeAspect="1" noChangeArrowheads="1"/>
          </p:cNvPicPr>
          <p:nvPr/>
        </p:nvPicPr>
        <p:blipFill>
          <a:blip r:embed="rId2" cstate="print"/>
          <a:srcRect r="4610" b="10031"/>
          <a:stretch>
            <a:fillRect/>
          </a:stretch>
        </p:blipFill>
        <p:spPr bwMode="auto">
          <a:xfrm>
            <a:off x="-15552" y="-27384"/>
            <a:ext cx="1584176" cy="10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zövegdoboz 12"/>
          <p:cNvSpPr txBox="1"/>
          <p:nvPr/>
        </p:nvSpPr>
        <p:spPr>
          <a:xfrm>
            <a:off x="128464" y="1268760"/>
            <a:ext cx="5472608" cy="5052602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A </a:t>
            </a:r>
            <a:r>
              <a:rPr lang="hu-HU" sz="1800" dirty="0" err="1" smtClean="0">
                <a:solidFill>
                  <a:srgbClr val="0B870B"/>
                </a:solidFill>
                <a:cs typeface="Arial" pitchFamily="34" charset="0"/>
              </a:rPr>
              <a:t>Bonafarm-Bábolna</a:t>
            </a: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 Takarmány Kft. olyan jellegű anyagot tesztel, ami ezen az elven működik, az eredmények bíztatóak, de további vizsgálatok szükségesek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2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Az általunk használt kiegészítő tesztelése jelen pillanatban 200 000 tojótyúkon keresztül folyamatosan történik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2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800" dirty="0" err="1" smtClean="0">
                <a:solidFill>
                  <a:srgbClr val="0B870B"/>
                </a:solidFill>
                <a:cs typeface="Arial" pitchFamily="34" charset="0"/>
              </a:rPr>
              <a:t>Organoleptikus</a:t>
            </a: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 (</a:t>
            </a:r>
            <a:r>
              <a:rPr lang="hu-HU" sz="1800" dirty="0" err="1" smtClean="0">
                <a:solidFill>
                  <a:srgbClr val="0B870B"/>
                </a:solidFill>
                <a:cs typeface="Arial" pitchFamily="34" charset="0"/>
              </a:rPr>
              <a:t>ízpróba</a:t>
            </a: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) vizsgálatokat is végeztünk, az általunk használt anyag, nem megy át a tojásba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hu-HU" sz="1200" dirty="0" smtClean="0">
              <a:solidFill>
                <a:srgbClr val="0B870B"/>
              </a:solidFill>
              <a:cs typeface="Arial" pitchFamily="34" charset="0"/>
            </a:endParaRP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Tapasztalatok: 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      1. A taréjok színezettsége javul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      2. A madártetű-atkák kirajzottak a madarakból</a:t>
            </a:r>
          </a:p>
          <a:p>
            <a:pPr marL="273050" marR="0" indent="-273050" algn="just" defTabSz="2700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hu-HU" sz="1800" dirty="0" smtClean="0">
                <a:solidFill>
                  <a:srgbClr val="0B870B"/>
                </a:solidFill>
                <a:cs typeface="Arial" pitchFamily="34" charset="0"/>
              </a:rPr>
              <a:t>      3. Kevesebb „pöttyös” tojás</a:t>
            </a:r>
          </a:p>
        </p:txBody>
      </p:sp>
      <p:pic>
        <p:nvPicPr>
          <p:cNvPr id="41986" name="Picture 2" descr="a Fény az alagút végén&#10; &#10;Nem jelenti azt, hogy nincs ott egy másik alagút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1254" y="1772816"/>
            <a:ext cx="3646643" cy="33123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006561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sz="quarter" idx="10"/>
          </p:nvPr>
        </p:nvSpPr>
        <p:spPr>
          <a:xfrm>
            <a:off x="-375592" y="4509120"/>
            <a:ext cx="8424936" cy="1440160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rgbClr val="0B870B"/>
                </a:solidFill>
              </a:rPr>
              <a:t>KÖSZÖNÖM A MEGTISZTELŐ FIGYELMET!</a:t>
            </a:r>
            <a:endParaRPr lang="hu-HU" sz="4000" dirty="0">
              <a:solidFill>
                <a:srgbClr val="0B870B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sz="quarter" idx="11"/>
          </p:nvPr>
        </p:nvSpPr>
        <p:spPr>
          <a:xfrm>
            <a:off x="0" y="188640"/>
            <a:ext cx="9906000" cy="936104"/>
          </a:xfrm>
        </p:spPr>
        <p:txBody>
          <a:bodyPr/>
          <a:lstStyle/>
          <a:p>
            <a:r>
              <a:rPr lang="hu-HU" sz="2000" b="1" i="1" dirty="0" smtClean="0"/>
              <a:t>Gyurcsó Gábor</a:t>
            </a:r>
          </a:p>
          <a:p>
            <a:r>
              <a:rPr lang="hu-HU" sz="1400" b="1" i="1" dirty="0" err="1" smtClean="0"/>
              <a:t>gabor.gyurcso</a:t>
            </a:r>
            <a:r>
              <a:rPr lang="hu-HU" sz="1400" b="1" i="1" dirty="0" smtClean="0"/>
              <a:t>@</a:t>
            </a:r>
            <a:r>
              <a:rPr lang="hu-HU" sz="1400" b="1" i="1" dirty="0" err="1" smtClean="0"/>
              <a:t>btakarmany.bonafarm.hu</a:t>
            </a:r>
            <a:endParaRPr lang="hu-HU" sz="1400" b="1" i="1" dirty="0" smtClean="0"/>
          </a:p>
          <a:p>
            <a:r>
              <a:rPr lang="hu-HU" sz="1400" b="1" i="1" dirty="0" smtClean="0"/>
              <a:t>+36 20 388 65 55</a:t>
            </a:r>
            <a:endParaRPr lang="hu-HU" sz="1400" b="1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5035" y="3645024"/>
            <a:ext cx="1766477" cy="2494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ó Da Fi Bá ppt belső">
  <a:themeElements>
    <a:clrScheme name="Bonafarm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4C462E"/>
      </a:accent1>
      <a:accent2>
        <a:srgbClr val="B6985C"/>
      </a:accent2>
      <a:accent3>
        <a:srgbClr val="99DFF0"/>
      </a:accent3>
      <a:accent4>
        <a:srgbClr val="EEE8C5"/>
      </a:accent4>
      <a:accent5>
        <a:srgbClr val="E0DED8"/>
      </a:accent5>
      <a:accent6>
        <a:srgbClr val="C7CE66"/>
      </a:accent6>
      <a:hlink>
        <a:srgbClr val="0000FF"/>
      </a:hlink>
      <a:folHlink>
        <a:srgbClr val="800080"/>
      </a:folHlink>
    </a:clrScheme>
    <a:fontScheme name="ArialSéma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tx1"/>
          </a:solidFill>
        </a:ln>
      </a:spPr>
      <a:bodyPr lIns="36000" tIns="46800" rIns="36000" rtlCol="0" anchor="t" anchorCtr="0"/>
      <a:lstStyle>
        <a:defPPr marL="93663" indent="-93663" algn="l" defTabSz="270000" fontAlgn="auto">
          <a:lnSpc>
            <a:spcPct val="114000"/>
          </a:lnSpc>
          <a:spcBef>
            <a:spcPts val="0"/>
          </a:spcBef>
          <a:spcAft>
            <a:spcPts val="0"/>
          </a:spcAft>
          <a:defRPr sz="1000" b="0" dirty="0" smtClean="0">
            <a:solidFill>
              <a:schemeClr val="tx1"/>
            </a:solidFill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lIns="0" tIns="0" rIns="0" bIns="0" rtlCol="0">
        <a:spAutoFit/>
      </a:bodyPr>
      <a:lstStyle>
        <a:defPPr marL="93663" marR="0" indent="-93663" algn="l" defTabSz="270000" rtl="0" eaLnBrk="1" fontAlgn="auto" latinLnBrk="0" hangingPunct="1">
          <a:lnSpc>
            <a:spcPct val="114000"/>
          </a:lnSpc>
          <a:spcBef>
            <a:spcPts val="0"/>
          </a:spcBef>
          <a:spcAft>
            <a:spcPts val="0"/>
          </a:spcAft>
          <a:buClrTx/>
          <a:buSzTx/>
          <a:buFont typeface="Arial" pitchFamily="34" charset="0"/>
          <a:buNone/>
          <a:tabLst/>
          <a:defRPr kumimoji="0" sz="1000" b="0" i="0" u="none" strike="noStrike" kern="1200" cap="none" spc="0" normalizeH="0" baseline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Arial" pitchFamily="34" charset="0"/>
            <a:ea typeface="+mn-ea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Bó Da Fi Bá ppt belső</Template>
  <TotalTime>14160</TotalTime>
  <Words>1422</Words>
  <Application>Microsoft Office PowerPoint</Application>
  <PresentationFormat>A4 (210x297 mm)</PresentationFormat>
  <Paragraphs>247</Paragraphs>
  <Slides>24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24</vt:i4>
      </vt:variant>
    </vt:vector>
  </HeadingPairs>
  <TitlesOfParts>
    <vt:vector size="25" baseType="lpstr">
      <vt:lpstr>Bó Da Fi Bá ppt belső</vt:lpstr>
      <vt:lpstr>PowerPoint bemutató</vt:lpstr>
      <vt:lpstr>MADÁRTETŰ-ATKA általános ismertető</vt:lpstr>
      <vt:lpstr>PowerPoint bemutató</vt:lpstr>
      <vt:lpstr>PowerPoint bemutató</vt:lpstr>
      <vt:lpstr>MADÁRTETŰ-ATKA Vérszegénység- anaemia</vt:lpstr>
      <vt:lpstr>MADÁRTETŰ-ATKA  Vérszegénység- anaemia (folytatás)</vt:lpstr>
      <vt:lpstr>MADÁRTETŰ-ATKA  Vérszegénység- anaemia (folytatás)</vt:lpstr>
      <vt:lpstr>MADÁRTETŰ-ATKA tojótyúkok napi takarmányadagja</vt:lpstr>
      <vt:lpstr>MADÁRTETŰ-ATKA tojótyúkok napi takarmányadagja (folytatás)</vt:lpstr>
      <vt:lpstr>MADÁRTETŰ-ATKA tojótyúkok VÉRvesztesége</vt:lpstr>
      <vt:lpstr>MADÁRTETŰ-ATKA Takarmányértékesítés-vérveszteség</vt:lpstr>
      <vt:lpstr>MADÁRTETŰ-ATKA új tudományos eredmények</vt:lpstr>
      <vt:lpstr>MADÁRTETŰ-ATKA új tudományos eredmények (folytatás)</vt:lpstr>
      <vt:lpstr>MADÁRTETŰ-ATKA új tudományos eredmények  (folytatás)</vt:lpstr>
      <vt:lpstr>MADÁRTETŰ-ATKA új tudományos eredmények  (folytatás)</vt:lpstr>
      <vt:lpstr>MADÁRTETŰ-ATKA új tudományos eredmények  (folytatás)</vt:lpstr>
      <vt:lpstr>MADÁRTETŰ-ATKA új tudományos eredmények  (folytatás)</vt:lpstr>
      <vt:lpstr>MADÁRTETŰ-ATKA új tudományos eredmények  (folytatás)</vt:lpstr>
      <vt:lpstr>MADÁRTETŰ-ATKA új tudományos eredmények  (folytatás)</vt:lpstr>
      <vt:lpstr>MADÁRTETŰ-ATKA takarmányozás</vt:lpstr>
      <vt:lpstr>MADÁRTETŰ-ATKA takarmányozás  (folytatás)</vt:lpstr>
      <vt:lpstr>MADÁRTETŰ-ATKA takarmányozás  (folytatás)</vt:lpstr>
      <vt:lpstr>MADÁRTETŰ-ATKA takarmányozás  (folytatás)</vt:lpstr>
      <vt:lpstr>PowerPoint bemutató</vt:lpstr>
    </vt:vector>
  </TitlesOfParts>
  <Company>Bóly Zrt.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0. dia</dc:title>
  <dc:creator>fabian.krisztina</dc:creator>
  <cp:lastModifiedBy>Hazafi László</cp:lastModifiedBy>
  <cp:revision>757</cp:revision>
  <cp:lastPrinted>2013-03-26T10:46:24Z</cp:lastPrinted>
  <dcterms:created xsi:type="dcterms:W3CDTF">2011-02-10T17:41:49Z</dcterms:created>
  <dcterms:modified xsi:type="dcterms:W3CDTF">2014-10-14T07:22:47Z</dcterms:modified>
</cp:coreProperties>
</file>